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activeX/activeX1.xml" ContentType="application/vnd.ms-office.activeX+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activeX/activeX2.xml" ContentType="application/vnd.ms-office.activeX+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856" r:id="rId1"/>
    <p:sldMasterId id="2147483869" r:id="rId2"/>
    <p:sldMasterId id="2147483968" r:id="rId3"/>
    <p:sldMasterId id="2147483980" r:id="rId4"/>
    <p:sldMasterId id="2147483996" r:id="rId5"/>
  </p:sldMasterIdLst>
  <p:notesMasterIdLst>
    <p:notesMasterId r:id="rId54"/>
  </p:notesMasterIdLst>
  <p:sldIdLst>
    <p:sldId id="322" r:id="rId6"/>
    <p:sldId id="327" r:id="rId7"/>
    <p:sldId id="336" r:id="rId8"/>
    <p:sldId id="267" r:id="rId9"/>
    <p:sldId id="259" r:id="rId10"/>
    <p:sldId id="268" r:id="rId11"/>
    <p:sldId id="319" r:id="rId12"/>
    <p:sldId id="320" r:id="rId13"/>
    <p:sldId id="271" r:id="rId14"/>
    <p:sldId id="294" r:id="rId15"/>
    <p:sldId id="295" r:id="rId16"/>
    <p:sldId id="296" r:id="rId17"/>
    <p:sldId id="335" r:id="rId18"/>
    <p:sldId id="328" r:id="rId19"/>
    <p:sldId id="329" r:id="rId20"/>
    <p:sldId id="333" r:id="rId21"/>
    <p:sldId id="332" r:id="rId22"/>
    <p:sldId id="330" r:id="rId23"/>
    <p:sldId id="331" r:id="rId24"/>
    <p:sldId id="297" r:id="rId25"/>
    <p:sldId id="298" r:id="rId26"/>
    <p:sldId id="299" r:id="rId27"/>
    <p:sldId id="300" r:id="rId28"/>
    <p:sldId id="301" r:id="rId29"/>
    <p:sldId id="326" r:id="rId30"/>
    <p:sldId id="303" r:id="rId31"/>
    <p:sldId id="307" r:id="rId32"/>
    <p:sldId id="304" r:id="rId33"/>
    <p:sldId id="306" r:id="rId34"/>
    <p:sldId id="308" r:id="rId35"/>
    <p:sldId id="309" r:id="rId36"/>
    <p:sldId id="310" r:id="rId37"/>
    <p:sldId id="311" r:id="rId38"/>
    <p:sldId id="312" r:id="rId39"/>
    <p:sldId id="313" r:id="rId40"/>
    <p:sldId id="314" r:id="rId41"/>
    <p:sldId id="261" r:id="rId42"/>
    <p:sldId id="315" r:id="rId43"/>
    <p:sldId id="316" r:id="rId44"/>
    <p:sldId id="317" r:id="rId45"/>
    <p:sldId id="262" r:id="rId46"/>
    <p:sldId id="263" r:id="rId47"/>
    <p:sldId id="318" r:id="rId48"/>
    <p:sldId id="264" r:id="rId49"/>
    <p:sldId id="265" r:id="rId50"/>
    <p:sldId id="266" r:id="rId51"/>
    <p:sldId id="269" r:id="rId52"/>
    <p:sldId id="325" r:id="rId53"/>
  </p:sldIdLst>
  <p:sldSz cx="9144000" cy="6858000" type="screen4x3"/>
  <p:notesSz cx="6858000" cy="9144000"/>
  <p:photoAlbum layout="1pic" frame="frameStyle2"/>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AAC90D"/>
    <a:srgbClr val="D153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595" autoAdjust="0"/>
    <p:restoredTop sz="94709" autoAdjust="0"/>
  </p:normalViewPr>
  <p:slideViewPr>
    <p:cSldViewPr>
      <p:cViewPr varScale="1">
        <p:scale>
          <a:sx n="64" d="100"/>
          <a:sy n="64" d="100"/>
        </p:scale>
        <p:origin x="672" y="60"/>
      </p:cViewPr>
      <p:guideLst>
        <p:guide orient="horz" pos="2160"/>
        <p:guide pos="2880"/>
      </p:guideLst>
    </p:cSldViewPr>
  </p:slideViewPr>
  <p:outlineViewPr>
    <p:cViewPr>
      <p:scale>
        <a:sx n="33" d="100"/>
        <a:sy n="33" d="100"/>
      </p:scale>
      <p:origin x="0" y="1416"/>
    </p:cViewPr>
  </p:outlineViewPr>
  <p:notesTextViewPr>
    <p:cViewPr>
      <p:scale>
        <a:sx n="100" d="100"/>
        <a:sy n="100" d="100"/>
      </p:scale>
      <p:origin x="0" y="0"/>
    </p:cViewPr>
  </p:notesTextViewPr>
  <p:sorterViewPr>
    <p:cViewPr>
      <p:scale>
        <a:sx n="66" d="100"/>
        <a:sy n="66" d="100"/>
      </p:scale>
      <p:origin x="0" y="59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7CDD3E1-CC08-4E2A-9252-F136FB7EFAD4}" type="datetimeFigureOut">
              <a:rPr lang="fa-IR" smtClean="0"/>
              <a:pPr/>
              <a:t>04/04/1438</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6A7DFB5-C0C7-445A-8FA8-D24C93C4F7E3}" type="slidenum">
              <a:rPr lang="fa-IR" smtClean="0"/>
              <a:pPr/>
              <a:t>‹#›</a:t>
            </a:fld>
            <a:endParaRPr lang="fa-IR"/>
          </a:p>
        </p:txBody>
      </p:sp>
    </p:spTree>
    <p:extLst>
      <p:ext uri="{BB962C8B-B14F-4D97-AF65-F5344CB8AC3E}">
        <p14:creationId xmlns:p14="http://schemas.microsoft.com/office/powerpoint/2010/main" val="99820787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6A7DFB5-C0C7-445A-8FA8-D24C93C4F7E3}" type="slidenum">
              <a:rPr lang="fa-IR" smtClean="0"/>
              <a:pPr/>
              <a:t>5</a:t>
            </a:fld>
            <a:endParaRPr lang="fa-IR"/>
          </a:p>
        </p:txBody>
      </p:sp>
    </p:spTree>
    <p:extLst>
      <p:ext uri="{BB962C8B-B14F-4D97-AF65-F5344CB8AC3E}">
        <p14:creationId xmlns:p14="http://schemas.microsoft.com/office/powerpoint/2010/main" val="3703023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6A7DFB5-C0C7-445A-8FA8-D24C93C4F7E3}" type="slidenum">
              <a:rPr lang="fa-IR" smtClean="0"/>
              <a:pPr/>
              <a:t>37</a:t>
            </a:fld>
            <a:endParaRPr lang="fa-IR"/>
          </a:p>
        </p:txBody>
      </p:sp>
    </p:spTree>
    <p:extLst>
      <p:ext uri="{BB962C8B-B14F-4D97-AF65-F5344CB8AC3E}">
        <p14:creationId xmlns:p14="http://schemas.microsoft.com/office/powerpoint/2010/main" val="16145699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control" Target="../activeX/activeX1.xml"/><Relationship Id="rId1" Type="http://schemas.openxmlformats.org/officeDocument/2006/relationships/vmlDrawing" Target="../drawings/vmlDrawing1.vml"/><Relationship Id="rId4" Type="http://schemas.openxmlformats.org/officeDocument/2006/relationships/image" Target="../media/image4.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control" Target="../activeX/activeX2.xml"/><Relationship Id="rId1" Type="http://schemas.openxmlformats.org/officeDocument/2006/relationships/vmlDrawing" Target="../drawings/vmlDrawing2.vml"/><Relationship Id="rId4" Type="http://schemas.openxmlformats.org/officeDocument/2006/relationships/image" Target="../media/image4.wm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ontrols>
      <mc:AlternateContent xmlns:mc="http://schemas.openxmlformats.org/markup-compatibility/2006">
        <mc:Choice xmlns:v="urn:schemas-microsoft-com:vml" Requires="v">
          <p:control spid="4105" name="ShockwaveFlash1" r:id="rId2" imgW="1828800" imgH="1828800"/>
        </mc:Choice>
        <mc:Fallback>
          <p:control name="ShockwaveFlash1" r:id="rId2" imgW="1828800" imgH="1828800">
            <p:pic>
              <p:nvPicPr>
                <p:cNvPr id="4" name="ShockwaveFlash1"/>
                <p:cNvPicPr preferRelativeResize="0">
                  <a:picLocks noChangeArrowheads="1" noChangeShapeType="1"/>
                </p:cNvPicPr>
                <p:nvPr/>
              </p:nvPicPr>
              <p:blipFill>
                <a:blip r:embed="rId4"/>
                <a:srcRect/>
                <a:stretch>
                  <a:fillRect/>
                </a:stretch>
              </p:blipFill>
              <p:spPr bwMode="auto">
                <a:xfrm>
                  <a:off x="0" y="5410200"/>
                  <a:ext cx="1447800" cy="14478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cSld>
  <p:clrMapOvr>
    <a:masterClrMapping/>
  </p:clrMapOvr>
  <p:transition spd="med">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spd="med">
    <p:push dir="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med">
    <p:push dir="r"/>
  </p:transition>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med">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med">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med">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med">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spd="med">
    <p:push dir="r"/>
  </p:transition>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med">
    <p:push dir="r"/>
  </p:transition>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spd="med">
    <p:push dir="r"/>
  </p:transition>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spd="med">
    <p:push dir="r"/>
  </p:transition>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med">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fa-IR"/>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CD8E1CF4-FD2B-4794-8416-842A2A4C07B4}" type="slidenum">
              <a:rPr lang="en-US" smtClean="0"/>
              <a:pPr/>
              <a:t>‹#›</a:t>
            </a:fld>
            <a:endParaRPr lang="en-US"/>
          </a:p>
        </p:txBody>
      </p:sp>
    </p:spTree>
  </p:cSld>
  <p:clrMapOvr>
    <a:masterClrMapping/>
  </p:clrMapOvr>
  <p:transition spd="med">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604F35C4-11B9-4C7F-87BB-E2F61F11F0EE}" type="slidenum">
              <a:rPr lang="en-US" smtClean="0"/>
              <a:pPr/>
              <a:t>‹#›</a:t>
            </a:fld>
            <a:endParaRPr lang="en-US"/>
          </a:p>
        </p:txBody>
      </p:sp>
    </p:spTree>
  </p:cSld>
  <p:clrMapOvr>
    <a:masterClrMapping/>
  </p:clrMapOvr>
  <p:transition spd="med">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3" name="Footer Placeholder 2"/>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4" name="Slide Number Placeholder 3"/>
          <p:cNvSpPr>
            <a:spLocks noGrp="1"/>
          </p:cNvSpPr>
          <p:nvPr>
            <p:ph type="sldNum" sz="quarter" idx="12"/>
          </p:nvPr>
        </p:nvSpPr>
        <p:spPr>
          <a:xfrm>
            <a:off x="6553200" y="6245225"/>
            <a:ext cx="2133600" cy="476250"/>
          </a:xfrm>
          <a:prstGeom prst="rect">
            <a:avLst/>
          </a:prstGeom>
        </p:spPr>
        <p:txBody>
          <a:bodyPr/>
          <a:lstStyle>
            <a:lvl1pPr>
              <a:defRPr/>
            </a:lvl1pPr>
          </a:lstStyle>
          <a:p>
            <a:fld id="{343B817E-973B-41F7-9C6B-90929B31E7EC}" type="slidenum">
              <a:rPr lang="en-US" smtClean="0"/>
              <a:pPr/>
              <a:t>‹#›</a:t>
            </a:fld>
            <a:endParaRPr lang="en-US"/>
          </a:p>
        </p:txBody>
      </p:sp>
    </p:spTree>
  </p:cSld>
  <p:clrMapOvr>
    <a:masterClrMapping/>
  </p:clrMapOvr>
  <p:transition spd="med">
    <p:push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D8E1CF4-FD2B-4794-8416-842A2A4C07B4}" type="slidenum">
              <a:rPr lang="en-US" smtClean="0"/>
              <a:pPr/>
              <a:t>‹#›</a:t>
            </a:fld>
            <a:endParaRPr lang="en-US"/>
          </a:p>
        </p:txBody>
      </p:sp>
    </p:spTree>
    <p:controls>
      <mc:AlternateContent xmlns:mc="http://schemas.openxmlformats.org/markup-compatibility/2006">
        <mc:Choice xmlns:v="urn:schemas-microsoft-com:vml" Requires="v">
          <p:control spid="13321" name="ShockwaveFlash1" r:id="rId2" imgW="1828800" imgH="1828800"/>
        </mc:Choice>
        <mc:Fallback>
          <p:control name="ShockwaveFlash1" r:id="rId2" imgW="1828800" imgH="1828800">
            <p:pic>
              <p:nvPicPr>
                <p:cNvPr id="7" name="ShockwaveFlash1"/>
                <p:cNvPicPr preferRelativeResize="0">
                  <a:picLocks noChangeArrowheads="1" noChangeShapeType="1"/>
                </p:cNvPicPr>
                <p:nvPr/>
              </p:nvPicPr>
              <p:blipFill>
                <a:blip r:embed="rId4"/>
                <a:srcRect/>
                <a:stretch>
                  <a:fillRect/>
                </a:stretch>
              </p:blipFill>
              <p:spPr bwMode="auto">
                <a:xfrm>
                  <a:off x="0" y="5410200"/>
                  <a:ext cx="1447800" cy="14478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cSld>
  <p:clrMapOvr>
    <a:masterClrMapping/>
  </p:clrMapOvr>
  <p:transition spd="med">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04F35C4-11B9-4C7F-87BB-E2F61F11F0EE}" type="slidenum">
              <a:rPr lang="en-US" smtClean="0"/>
              <a:pPr/>
              <a:t>‹#›</a:t>
            </a:fld>
            <a:endParaRPr lang="en-US"/>
          </a:p>
        </p:txBody>
      </p:sp>
    </p:spTree>
  </p:cSld>
  <p:clrMapOvr>
    <a:masterClrMapping/>
  </p:clrMapOvr>
  <p:transition spd="med">
    <p:push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D8F7FB5-08D5-491E-9182-FEAB0D2D67E3}" type="slidenum">
              <a:rPr lang="en-US" smtClean="0"/>
              <a:pPr/>
              <a:t>‹#›</a:t>
            </a:fld>
            <a:endParaRPr lang="en-US"/>
          </a:p>
        </p:txBody>
      </p:sp>
    </p:spTree>
  </p:cSld>
  <p:clrMapOvr>
    <a:masterClrMapping/>
  </p:clrMapOvr>
  <p:transition spd="med">
    <p:push dir="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5334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7244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4060EB0-CCB5-4D3D-8B3D-46A79EFA6D12}" type="slidenum">
              <a:rPr lang="en-US" smtClean="0"/>
              <a:pPr/>
              <a:t>‹#›</a:t>
            </a:fld>
            <a:endParaRPr lang="en-US"/>
          </a:p>
        </p:txBody>
      </p:sp>
    </p:spTree>
  </p:cSld>
  <p:clrMapOvr>
    <a:masterClrMapping/>
  </p:clrMapOvr>
  <p:transition spd="med">
    <p:push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49996A8-ED25-4B13-AE92-91E7B033889A}" type="slidenum">
              <a:rPr lang="en-US" smtClean="0"/>
              <a:pPr/>
              <a:t>‹#›</a:t>
            </a:fld>
            <a:endParaRPr lang="en-US"/>
          </a:p>
        </p:txBody>
      </p:sp>
    </p:spTree>
  </p:cSld>
  <p:clrMapOvr>
    <a:masterClrMapping/>
  </p:clrMapOvr>
  <p:transition spd="med">
    <p:push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7A28EE9-8B35-44E3-8EF8-2A360D127682}" type="slidenum">
              <a:rPr lang="en-US" smtClean="0"/>
              <a:pPr/>
              <a:t>‹#›</a:t>
            </a:fld>
            <a:endParaRPr lang="en-US"/>
          </a:p>
        </p:txBody>
      </p:sp>
    </p:spTree>
  </p:cSld>
  <p:clrMapOvr>
    <a:masterClrMapping/>
  </p:clrMapOvr>
  <p:transition spd="med">
    <p:push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43B817E-973B-41F7-9C6B-90929B31E7EC}" type="slidenum">
              <a:rPr lang="en-US" smtClean="0"/>
              <a:pPr/>
              <a:t>‹#›</a:t>
            </a:fld>
            <a:endParaRPr lang="en-US"/>
          </a:p>
        </p:txBody>
      </p:sp>
    </p:spTree>
  </p:cSld>
  <p:clrMapOvr>
    <a:masterClrMapping/>
  </p:clrMapOvr>
  <p:transition spd="med">
    <p:push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BEF00C6-C8AC-4286-81AB-FDAD7B66914D}" type="slidenum">
              <a:rPr lang="en-US" smtClean="0"/>
              <a:pPr/>
              <a:t>‹#›</a:t>
            </a:fld>
            <a:endParaRPr lang="en-US"/>
          </a:p>
        </p:txBody>
      </p:sp>
    </p:spTree>
  </p:cSld>
  <p:clrMapOvr>
    <a:masterClrMapping/>
  </p:clrMapOvr>
  <p:transition spd="med">
    <p:push dir="r"/>
  </p:transition>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3363BB7-C90E-4CEC-8F73-AC36BB3947F4}" type="slidenum">
              <a:rPr lang="en-US" smtClean="0"/>
              <a:pPr/>
              <a:t>‹#›</a:t>
            </a:fld>
            <a:endParaRPr lang="en-US"/>
          </a:p>
        </p:txBody>
      </p:sp>
    </p:spTree>
  </p:cSld>
  <p:clrMapOvr>
    <a:masterClrMapping/>
  </p:clrMapOvr>
  <p:transition spd="med">
    <p:push dir="r"/>
  </p:transition>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0CD4036-0A34-4F37-9956-985C21CA7A16}" type="slidenum">
              <a:rPr lang="en-US" smtClean="0"/>
              <a:pPr/>
              <a:t>‹#›</a:t>
            </a:fld>
            <a:endParaRPr lang="en-US"/>
          </a:p>
        </p:txBody>
      </p:sp>
    </p:spTree>
  </p:cSld>
  <p:clrMapOvr>
    <a:masterClrMapping/>
  </p:clrMapOvr>
  <p:transition spd="med">
    <p:push dir="r"/>
  </p:transition>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274638"/>
            <a:ext cx="2076450" cy="57753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7695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336316-679D-4827-AB94-3D0E791BBF28}" type="slidenum">
              <a:rPr lang="en-US" smtClean="0"/>
              <a:pPr/>
              <a:t>‹#›</a:t>
            </a:fld>
            <a:endParaRPr lang="en-US"/>
          </a:p>
        </p:txBody>
      </p:sp>
    </p:spTree>
  </p:cSld>
  <p:clrMapOvr>
    <a:masterClrMapping/>
  </p:clrMapOvr>
  <p:transition spd="med">
    <p:push dir="r"/>
  </p:transition>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4210" name="Freeform 2"/>
          <p:cNvSpPr>
            <a:spLocks/>
          </p:cNvSpPr>
          <p:nvPr/>
        </p:nvSpPr>
        <p:spPr bwMode="blackWhite">
          <a:xfrm>
            <a:off x="20638" y="12700"/>
            <a:ext cx="8896350" cy="6780213"/>
          </a:xfrm>
          <a:custGeom>
            <a:avLst/>
            <a:gdLst/>
            <a:ahLst/>
            <a:cxnLst>
              <a:cxn ang="0">
                <a:pos x="2822" y="0"/>
              </a:cxn>
              <a:cxn ang="0">
                <a:pos x="0" y="975"/>
              </a:cxn>
              <a:cxn ang="0">
                <a:pos x="2169" y="3619"/>
              </a:cxn>
              <a:cxn ang="0">
                <a:pos x="3985" y="1125"/>
              </a:cxn>
              <a:cxn ang="0">
                <a:pos x="2822" y="0"/>
              </a:cxn>
              <a:cxn ang="0">
                <a:pos x="2822" y="0"/>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w="9525">
            <a:noFill/>
            <a:round/>
            <a:headEnd/>
            <a:tailEnd/>
          </a:ln>
        </p:spPr>
        <p:txBody>
          <a:bodyPr/>
          <a:lstStyle/>
          <a:p>
            <a:endParaRPr lang="fa-IR"/>
          </a:p>
        </p:txBody>
      </p:sp>
      <p:sp>
        <p:nvSpPr>
          <p:cNvPr id="94211" name="Rectangle 3"/>
          <p:cNvSpPr>
            <a:spLocks noGrp="1" noChangeArrowheads="1"/>
          </p:cNvSpPr>
          <p:nvPr>
            <p:ph type="ctrTitle"/>
          </p:nvPr>
        </p:nvSpPr>
        <p:spPr>
          <a:xfrm>
            <a:off x="1371600" y="1511300"/>
            <a:ext cx="6400800" cy="2273300"/>
          </a:xfrm>
          <a:effectLst>
            <a:outerShdw dist="45791" dir="2021404" algn="ctr" rotWithShape="0">
              <a:schemeClr val="bg2"/>
            </a:outerShdw>
          </a:effectLst>
        </p:spPr>
        <p:txBody>
          <a:bodyPr/>
          <a:lstStyle>
            <a:lvl1pPr>
              <a:defRPr/>
            </a:lvl1pPr>
          </a:lstStyle>
          <a:p>
            <a:r>
              <a:rPr lang="en-US" smtClean="0"/>
              <a:t>Click to edit Master title style</a:t>
            </a:r>
            <a:endParaRPr lang="en-US"/>
          </a:p>
        </p:txBody>
      </p:sp>
      <p:sp>
        <p:nvSpPr>
          <p:cNvPr id="94212" name="Rectangle 4"/>
          <p:cNvSpPr>
            <a:spLocks noGrp="1" noChangeArrowheads="1"/>
          </p:cNvSpPr>
          <p:nvPr>
            <p:ph type="subTitle" idx="1"/>
          </p:nvPr>
        </p:nvSpPr>
        <p:spPr>
          <a:xfrm>
            <a:off x="1549400" y="4051300"/>
            <a:ext cx="6032500" cy="1003300"/>
          </a:xfrm>
        </p:spPr>
        <p:txBody>
          <a:bodyPr/>
          <a:lstStyle>
            <a:lvl1pPr marL="0" indent="0" algn="ctr">
              <a:buFont typeface="Symbol" pitchFamily="18" charset="2"/>
              <a:buNone/>
              <a:defRPr/>
            </a:lvl1pPr>
          </a:lstStyle>
          <a:p>
            <a:r>
              <a:rPr lang="en-US" smtClean="0"/>
              <a:t>Click to edit Master subtitle style</a:t>
            </a:r>
            <a:endParaRPr lang="en-US"/>
          </a:p>
        </p:txBody>
      </p:sp>
      <p:sp>
        <p:nvSpPr>
          <p:cNvPr id="94213" name="Rectangle 5"/>
          <p:cNvSpPr>
            <a:spLocks noGrp="1" noChangeArrowheads="1"/>
          </p:cNvSpPr>
          <p:nvPr>
            <p:ph type="dt" sz="half" idx="2"/>
          </p:nvPr>
        </p:nvSpPr>
        <p:spPr>
          <a:xfrm>
            <a:off x="685800" y="6248400"/>
            <a:ext cx="1905000" cy="457200"/>
          </a:xfrm>
        </p:spPr>
        <p:txBody>
          <a:bodyPr/>
          <a:lstStyle>
            <a:lvl1pPr>
              <a:defRPr/>
            </a:lvl1pPr>
          </a:lstStyle>
          <a:p>
            <a:endParaRPr lang="en-US"/>
          </a:p>
        </p:txBody>
      </p:sp>
      <p:sp>
        <p:nvSpPr>
          <p:cNvPr id="94214" name="Rectangle 6"/>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94215" name="Rectangle 7"/>
          <p:cNvSpPr>
            <a:spLocks noGrp="1" noChangeArrowheads="1"/>
          </p:cNvSpPr>
          <p:nvPr>
            <p:ph type="sldNum" sz="quarter" idx="4"/>
          </p:nvPr>
        </p:nvSpPr>
        <p:spPr>
          <a:xfrm>
            <a:off x="6553200" y="6248400"/>
            <a:ext cx="1905000" cy="457200"/>
          </a:xfrm>
        </p:spPr>
        <p:txBody>
          <a:bodyPr/>
          <a:lstStyle>
            <a:lvl1pPr>
              <a:defRPr/>
            </a:lvl1pPr>
          </a:lstStyle>
          <a:p>
            <a:fld id="{66D4A657-46AA-4329-BB47-6129FE6ACAC9}" type="slidenum">
              <a:rPr lang="en-US"/>
              <a:pPr/>
              <a:t>‹#›</a:t>
            </a:fld>
            <a:endParaRPr lang="en-US"/>
          </a:p>
        </p:txBody>
      </p:sp>
      <p:grpSp>
        <p:nvGrpSpPr>
          <p:cNvPr id="2" name="Group 8"/>
          <p:cNvGrpSpPr>
            <a:grpSpLocks/>
          </p:cNvGrpSpPr>
          <p:nvPr/>
        </p:nvGrpSpPr>
        <p:grpSpPr bwMode="auto">
          <a:xfrm>
            <a:off x="195263" y="234950"/>
            <a:ext cx="3787775" cy="1778000"/>
            <a:chOff x="123" y="148"/>
            <a:chExt cx="2386" cy="1120"/>
          </a:xfrm>
        </p:grpSpPr>
        <p:sp>
          <p:nvSpPr>
            <p:cNvPr id="94217" name="Freeform 9"/>
            <p:cNvSpPr>
              <a:spLocks/>
            </p:cNvSpPr>
            <p:nvPr userDrawn="1"/>
          </p:nvSpPr>
          <p:spPr bwMode="auto">
            <a:xfrm>
              <a:off x="177" y="177"/>
              <a:ext cx="2250" cy="1017"/>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fa-IR"/>
            </a:p>
          </p:txBody>
        </p:sp>
        <p:sp>
          <p:nvSpPr>
            <p:cNvPr id="94218" name="Freeform 10"/>
            <p:cNvSpPr>
              <a:spLocks/>
            </p:cNvSpPr>
            <p:nvPr userDrawn="1"/>
          </p:nvSpPr>
          <p:spPr bwMode="auto">
            <a:xfrm>
              <a:off x="166" y="261"/>
              <a:ext cx="2244" cy="1007"/>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fa-IR"/>
            </a:p>
          </p:txBody>
        </p:sp>
        <p:sp>
          <p:nvSpPr>
            <p:cNvPr id="94219" name="Freeform 11"/>
            <p:cNvSpPr>
              <a:spLocks/>
            </p:cNvSpPr>
            <p:nvPr userDrawn="1"/>
          </p:nvSpPr>
          <p:spPr bwMode="auto">
            <a:xfrm>
              <a:off x="474" y="344"/>
              <a:ext cx="1488" cy="919"/>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fa-IR"/>
            </a:p>
          </p:txBody>
        </p:sp>
        <p:grpSp>
          <p:nvGrpSpPr>
            <p:cNvPr id="3" name="Group 12"/>
            <p:cNvGrpSpPr>
              <a:grpSpLocks/>
            </p:cNvGrpSpPr>
            <p:nvPr userDrawn="1"/>
          </p:nvGrpSpPr>
          <p:grpSpPr bwMode="auto">
            <a:xfrm>
              <a:off x="123" y="148"/>
              <a:ext cx="2386" cy="1081"/>
              <a:chOff x="123" y="148"/>
              <a:chExt cx="2386" cy="1081"/>
            </a:xfrm>
          </p:grpSpPr>
          <p:sp>
            <p:nvSpPr>
              <p:cNvPr id="94221" name="Freeform 13"/>
              <p:cNvSpPr>
                <a:spLocks/>
              </p:cNvSpPr>
              <p:nvPr userDrawn="1"/>
            </p:nvSpPr>
            <p:spPr bwMode="auto">
              <a:xfrm>
                <a:off x="2005" y="934"/>
                <a:ext cx="212" cy="214"/>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fa-IR"/>
              </a:p>
            </p:txBody>
          </p:sp>
          <p:sp>
            <p:nvSpPr>
              <p:cNvPr id="94222" name="Freeform 14"/>
              <p:cNvSpPr>
                <a:spLocks/>
              </p:cNvSpPr>
              <p:nvPr userDrawn="1"/>
            </p:nvSpPr>
            <p:spPr bwMode="auto">
              <a:xfrm>
                <a:off x="123" y="148"/>
                <a:ext cx="2386" cy="108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fa-IR"/>
              </a:p>
            </p:txBody>
          </p:sp>
          <p:sp>
            <p:nvSpPr>
              <p:cNvPr id="94223" name="Freeform 15"/>
              <p:cNvSpPr>
                <a:spLocks/>
              </p:cNvSpPr>
              <p:nvPr userDrawn="1"/>
            </p:nvSpPr>
            <p:spPr bwMode="auto">
              <a:xfrm>
                <a:off x="324" y="158"/>
                <a:ext cx="1686" cy="614"/>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fa-IR"/>
              </a:p>
            </p:txBody>
          </p:sp>
          <p:sp>
            <p:nvSpPr>
              <p:cNvPr id="94224" name="Freeform 16"/>
              <p:cNvSpPr>
                <a:spLocks/>
              </p:cNvSpPr>
              <p:nvPr userDrawn="1"/>
            </p:nvSpPr>
            <p:spPr bwMode="auto">
              <a:xfrm>
                <a:off x="409" y="251"/>
                <a:ext cx="227" cy="410"/>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fa-IR"/>
              </a:p>
            </p:txBody>
          </p:sp>
          <p:sp>
            <p:nvSpPr>
              <p:cNvPr id="94225" name="Freeform 17"/>
              <p:cNvSpPr>
                <a:spLocks/>
              </p:cNvSpPr>
              <p:nvPr userDrawn="1"/>
            </p:nvSpPr>
            <p:spPr bwMode="auto">
              <a:xfrm>
                <a:off x="846" y="536"/>
                <a:ext cx="691" cy="36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fa-IR"/>
              </a:p>
            </p:txBody>
          </p:sp>
        </p:grpSp>
      </p:grpSp>
      <p:grpSp>
        <p:nvGrpSpPr>
          <p:cNvPr id="4" name="Group 18"/>
          <p:cNvGrpSpPr>
            <a:grpSpLocks/>
          </p:cNvGrpSpPr>
          <p:nvPr/>
        </p:nvGrpSpPr>
        <p:grpSpPr bwMode="auto">
          <a:xfrm>
            <a:off x="7915275" y="4368800"/>
            <a:ext cx="742950" cy="1058863"/>
            <a:chOff x="4986" y="2752"/>
            <a:chExt cx="468" cy="667"/>
          </a:xfrm>
        </p:grpSpPr>
        <p:sp>
          <p:nvSpPr>
            <p:cNvPr id="94227" name="Freeform 19"/>
            <p:cNvSpPr>
              <a:spLocks/>
            </p:cNvSpPr>
            <p:nvPr userDrawn="1"/>
          </p:nvSpPr>
          <p:spPr bwMode="auto">
            <a:xfrm rot="7320404">
              <a:off x="4909" y="2936"/>
              <a:ext cx="629" cy="293"/>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fa-IR"/>
            </a:p>
          </p:txBody>
        </p:sp>
        <p:sp>
          <p:nvSpPr>
            <p:cNvPr id="94228" name="Freeform 20"/>
            <p:cNvSpPr>
              <a:spLocks/>
            </p:cNvSpPr>
            <p:nvPr userDrawn="1"/>
          </p:nvSpPr>
          <p:spPr bwMode="auto">
            <a:xfrm rot="7320404">
              <a:off x="4893" y="2923"/>
              <a:ext cx="627" cy="29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w="9525">
              <a:noFill/>
              <a:round/>
              <a:headEnd/>
              <a:tailEnd/>
            </a:ln>
          </p:spPr>
          <p:txBody>
            <a:bodyPr/>
            <a:lstStyle/>
            <a:p>
              <a:endParaRPr lang="fa-IR"/>
            </a:p>
          </p:txBody>
        </p:sp>
        <p:sp>
          <p:nvSpPr>
            <p:cNvPr id="94229" name="Freeform 21"/>
            <p:cNvSpPr>
              <a:spLocks/>
            </p:cNvSpPr>
            <p:nvPr userDrawn="1"/>
          </p:nvSpPr>
          <p:spPr bwMode="auto">
            <a:xfrm rot="7320404">
              <a:off x="5000" y="2912"/>
              <a:ext cx="416" cy="265"/>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fa-IR"/>
            </a:p>
          </p:txBody>
        </p:sp>
        <p:grpSp>
          <p:nvGrpSpPr>
            <p:cNvPr id="5" name="Group 22"/>
            <p:cNvGrpSpPr>
              <a:grpSpLocks/>
            </p:cNvGrpSpPr>
            <p:nvPr userDrawn="1"/>
          </p:nvGrpSpPr>
          <p:grpSpPr bwMode="auto">
            <a:xfrm>
              <a:off x="4986" y="2752"/>
              <a:ext cx="468" cy="667"/>
              <a:chOff x="4986" y="2752"/>
              <a:chExt cx="468" cy="667"/>
            </a:xfrm>
          </p:grpSpPr>
          <p:sp>
            <p:nvSpPr>
              <p:cNvPr id="94231" name="Freeform 23"/>
              <p:cNvSpPr>
                <a:spLocks/>
              </p:cNvSpPr>
              <p:nvPr userDrawn="1"/>
            </p:nvSpPr>
            <p:spPr bwMode="auto">
              <a:xfrm rot="7320404">
                <a:off x="4987" y="3190"/>
                <a:ext cx="59" cy="61"/>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fa-IR"/>
              </a:p>
            </p:txBody>
          </p:sp>
          <p:sp>
            <p:nvSpPr>
              <p:cNvPr id="94232" name="Freeform 24"/>
              <p:cNvSpPr>
                <a:spLocks/>
              </p:cNvSpPr>
              <p:nvPr userDrawn="1"/>
            </p:nvSpPr>
            <p:spPr bwMode="auto">
              <a:xfrm rot="7320404">
                <a:off x="4887" y="2930"/>
                <a:ext cx="667" cy="31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fa-IR"/>
              </a:p>
            </p:txBody>
          </p:sp>
          <p:sp>
            <p:nvSpPr>
              <p:cNvPr id="94233" name="Freeform 25"/>
              <p:cNvSpPr>
                <a:spLocks/>
              </p:cNvSpPr>
              <p:nvPr userDrawn="1"/>
            </p:nvSpPr>
            <p:spPr bwMode="auto">
              <a:xfrm rot="7320404">
                <a:off x="5062" y="2997"/>
                <a:ext cx="472" cy="176"/>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fa-IR"/>
              </a:p>
            </p:txBody>
          </p:sp>
          <p:sp>
            <p:nvSpPr>
              <p:cNvPr id="94234" name="Freeform 26"/>
              <p:cNvSpPr>
                <a:spLocks/>
              </p:cNvSpPr>
              <p:nvPr userDrawn="1"/>
            </p:nvSpPr>
            <p:spPr bwMode="auto">
              <a:xfrm rot="7320404">
                <a:off x="5363" y="2874"/>
                <a:ext cx="63" cy="118"/>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fa-IR"/>
              </a:p>
            </p:txBody>
          </p:sp>
          <p:sp>
            <p:nvSpPr>
              <p:cNvPr id="94235" name="Freeform 27"/>
              <p:cNvSpPr>
                <a:spLocks/>
              </p:cNvSpPr>
              <p:nvPr userDrawn="1"/>
            </p:nvSpPr>
            <p:spPr bwMode="auto">
              <a:xfrm rot="7320404">
                <a:off x="5136" y="3000"/>
                <a:ext cx="193" cy="10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fa-IR"/>
              </a:p>
            </p:txBody>
          </p:sp>
        </p:grpSp>
      </p:grpSp>
      <p:sp>
        <p:nvSpPr>
          <p:cNvPr id="94236" name="Freeform 28"/>
          <p:cNvSpPr>
            <a:spLocks/>
          </p:cNvSpPr>
          <p:nvPr/>
        </p:nvSpPr>
        <p:spPr bwMode="auto">
          <a:xfrm>
            <a:off x="901700" y="5054600"/>
            <a:ext cx="6807200" cy="728663"/>
          </a:xfrm>
          <a:custGeom>
            <a:avLst/>
            <a:gdLst/>
            <a:ahLst/>
            <a:cxnLst>
              <a:cxn ang="0">
                <a:pos x="0" y="0"/>
              </a:cxn>
              <a:cxn ang="0">
                <a:pos x="816" y="256"/>
              </a:cxn>
              <a:cxn ang="0">
                <a:pos x="1560" y="144"/>
              </a:cxn>
              <a:cxn ang="0">
                <a:pos x="1856" y="376"/>
              </a:cxn>
              <a:cxn ang="0">
                <a:pos x="2344" y="152"/>
              </a:cxn>
              <a:cxn ang="0">
                <a:pos x="3536" y="456"/>
              </a:cxn>
              <a:cxn ang="0">
                <a:pos x="4288" y="136"/>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p:spPr>
        <p:txBody>
          <a:bodyPr/>
          <a:lstStyle/>
          <a:p>
            <a:endParaRPr lang="fa-IR"/>
          </a:p>
        </p:txBody>
      </p:sp>
      <p:sp>
        <p:nvSpPr>
          <p:cNvPr id="94237" name="Freeform 29"/>
          <p:cNvSpPr>
            <a:spLocks/>
          </p:cNvSpPr>
          <p:nvPr/>
        </p:nvSpPr>
        <p:spPr bwMode="auto">
          <a:xfrm>
            <a:off x="4076700" y="1930400"/>
            <a:ext cx="889000" cy="381000"/>
          </a:xfrm>
          <a:custGeom>
            <a:avLst/>
            <a:gdLst/>
            <a:ahLst/>
            <a:cxnLst>
              <a:cxn ang="0">
                <a:pos x="0" y="32"/>
              </a:cxn>
              <a:cxn ang="0">
                <a:pos x="280" y="144"/>
              </a:cxn>
              <a:cxn ang="0">
                <a:pos x="448" y="16"/>
              </a:cxn>
              <a:cxn ang="0">
                <a:pos x="560" y="240"/>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p:spPr>
        <p:txBody>
          <a:bodyPr/>
          <a:lstStyle/>
          <a:p>
            <a:endParaRPr lang="fa-IR"/>
          </a:p>
        </p:txBody>
      </p:sp>
    </p:spTree>
  </p:cSld>
  <p:clrMapOvr>
    <a:masterClrMapping/>
  </p:clrMapOvr>
  <p:transition spd="med">
    <p:push dir="r"/>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6FFDA32-BCCD-4359-807E-4072AB8613AA}" type="slidenum">
              <a:rPr lang="en-US"/>
              <a:pPr/>
              <a:t>‹#›</a:t>
            </a:fld>
            <a:endParaRPr lang="en-US"/>
          </a:p>
        </p:txBody>
      </p:sp>
    </p:spTree>
  </p:cSld>
  <p:clrMapOvr>
    <a:masterClrMapping/>
  </p:clrMapOvr>
  <p:transition spd="med">
    <p:push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4C1CC4E-E1D2-42D7-9FF4-22BAFC716F1F}" type="slidenum">
              <a:rPr lang="en-US"/>
              <a:pPr/>
              <a:t>‹#›</a:t>
            </a:fld>
            <a:endParaRPr lang="en-US"/>
          </a:p>
        </p:txBody>
      </p:sp>
    </p:spTree>
  </p:cSld>
  <p:clrMapOvr>
    <a:masterClrMapping/>
  </p:clrMapOvr>
  <p:transition spd="med">
    <p:push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69F7467-9827-44C5-ACDF-321C43010C93}" type="slidenum">
              <a:rPr lang="en-US"/>
              <a:pPr/>
              <a:t>‹#›</a:t>
            </a:fld>
            <a:endParaRPr lang="en-US"/>
          </a:p>
        </p:txBody>
      </p:sp>
    </p:spTree>
  </p:cSld>
  <p:clrMapOvr>
    <a:masterClrMapping/>
  </p:clrMapOvr>
  <p:transition spd="med">
    <p:push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2FCA9C9-6D7A-4C94-A79E-7C89552DD18C}" type="slidenum">
              <a:rPr lang="en-US"/>
              <a:pPr/>
              <a:t>‹#›</a:t>
            </a:fld>
            <a:endParaRPr lang="en-US"/>
          </a:p>
        </p:txBody>
      </p:sp>
    </p:spTree>
  </p:cSld>
  <p:clrMapOvr>
    <a:masterClrMapping/>
  </p:clrMapOvr>
  <p:transition spd="med">
    <p:push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7420081-87BA-4094-85D3-986D083E12EF}" type="slidenum">
              <a:rPr lang="en-US"/>
              <a:pPr/>
              <a:t>‹#›</a:t>
            </a:fld>
            <a:endParaRPr lang="en-US"/>
          </a:p>
        </p:txBody>
      </p:sp>
    </p:spTree>
  </p:cSld>
  <p:clrMapOvr>
    <a:masterClrMapping/>
  </p:clrMapOvr>
  <p:transition spd="med">
    <p:push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3E4D716-0106-412E-BABC-45E517F6F89C}" type="slidenum">
              <a:rPr lang="en-US"/>
              <a:pPr/>
              <a:t>‹#›</a:t>
            </a:fld>
            <a:endParaRPr lang="en-US"/>
          </a:p>
        </p:txBody>
      </p:sp>
    </p:spTree>
  </p:cSld>
  <p:clrMapOvr>
    <a:masterClrMapping/>
  </p:clrMapOvr>
  <p:transition spd="med">
    <p:push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3D8919-51F9-4EEA-8D62-5E2D3044E430}" type="slidenum">
              <a:rPr lang="en-US"/>
              <a:pPr/>
              <a:t>‹#›</a:t>
            </a:fld>
            <a:endParaRPr lang="en-US"/>
          </a:p>
        </p:txBody>
      </p:sp>
    </p:spTree>
  </p:cSld>
  <p:clrMapOvr>
    <a:masterClrMapping/>
  </p:clrMapOvr>
  <p:transition spd="med">
    <p:push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D43B028-EFF3-45BA-A9D9-BA09FC2A818B}" type="slidenum">
              <a:rPr lang="en-US"/>
              <a:pPr/>
              <a:t>‹#›</a:t>
            </a:fld>
            <a:endParaRPr lang="en-US"/>
          </a:p>
        </p:txBody>
      </p:sp>
    </p:spTree>
  </p:cSld>
  <p:clrMapOvr>
    <a:masterClrMapping/>
  </p:clrMapOvr>
  <p:transition spd="med">
    <p:push dir="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51E1CEE-251B-4C36-AFA8-868AB8158347}" type="slidenum">
              <a:rPr lang="en-US"/>
              <a:pPr/>
              <a:t>‹#›</a:t>
            </a:fld>
            <a:endParaRPr lang="en-US"/>
          </a:p>
        </p:txBody>
      </p:sp>
    </p:spTree>
  </p:cSld>
  <p:clrMapOvr>
    <a:masterClrMapping/>
  </p:clrMapOvr>
  <p:transition spd="med">
    <p:push dir="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381000"/>
            <a:ext cx="1924050" cy="5105400"/>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685800" y="381000"/>
            <a:ext cx="5619750"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74FB8DB-DA0C-4AEF-A1BC-C07975128E99}" type="slidenum">
              <a:rPr lang="en-US"/>
              <a:pPr/>
              <a:t>‹#›</a:t>
            </a:fld>
            <a:endParaRPr lang="en-US"/>
          </a:p>
        </p:txBody>
      </p:sp>
    </p:spTree>
  </p:cSld>
  <p:clrMapOvr>
    <a:masterClrMapping/>
  </p:clrMapOvr>
  <p:transition spd="med">
    <p:push dir="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6870700" cy="1295400"/>
          </a:xfrm>
        </p:spPr>
        <p:txBody>
          <a:bodyPr/>
          <a:lstStyle/>
          <a:p>
            <a:r>
              <a:rPr lang="en-US" smtClean="0"/>
              <a:t>Click to edit Master title style</a:t>
            </a:r>
            <a:endParaRPr lang="fa-IR"/>
          </a:p>
        </p:txBody>
      </p:sp>
      <p:sp>
        <p:nvSpPr>
          <p:cNvPr id="3" name="Text Placeholder 2"/>
          <p:cNvSpPr>
            <a:spLocks noGrp="1"/>
          </p:cNvSpPr>
          <p:nvPr>
            <p:ph type="body" sz="half" idx="1"/>
          </p:nvPr>
        </p:nvSpPr>
        <p:spPr>
          <a:xfrm>
            <a:off x="685800" y="1828800"/>
            <a:ext cx="37719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10100" y="1828800"/>
            <a:ext cx="37719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a:xfrm>
            <a:off x="13716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5560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18300" y="6248400"/>
            <a:ext cx="1905000" cy="457200"/>
          </a:xfrm>
        </p:spPr>
        <p:txBody>
          <a:bodyPr/>
          <a:lstStyle>
            <a:lvl1pPr>
              <a:defRPr/>
            </a:lvl1pPr>
          </a:lstStyle>
          <a:p>
            <a:fld id="{BE11DD1D-C5CF-4C3B-9E0D-C7EFE4059030}" type="slidenum">
              <a:rPr lang="en-US"/>
              <a:pPr/>
              <a:t>‹#›</a:t>
            </a:fld>
            <a:endParaRPr lang="en-US"/>
          </a:p>
        </p:txBody>
      </p:sp>
    </p:spTree>
  </p:cSld>
  <p:clrMapOvr>
    <a:masterClrMapping/>
  </p:clrMapOvr>
  <p:transition spd="med">
    <p:push dir="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8E1CF4-FD2B-4794-8416-842A2A4C07B4}" type="slidenum">
              <a:rPr lang="en-US" smtClean="0"/>
              <a:pPr/>
              <a:t>‹#›</a:t>
            </a:fld>
            <a:endParaRPr lang="en-US"/>
          </a:p>
        </p:txBody>
      </p:sp>
    </p:spTree>
  </p:cSld>
  <p:clrMapOvr>
    <a:masterClrMapping/>
  </p:clrMapOvr>
  <p:transition spd="med">
    <p:push dir="r"/>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4F35C4-11B9-4C7F-87BB-E2F61F11F0EE}" type="slidenum">
              <a:rPr lang="en-US" smtClean="0"/>
              <a:pPr/>
              <a:t>‹#›</a:t>
            </a:fld>
            <a:endParaRPr lang="en-US"/>
          </a:p>
        </p:txBody>
      </p:sp>
    </p:spTree>
  </p:cSld>
  <p:clrMapOvr>
    <a:masterClrMapping/>
  </p:clrMapOvr>
  <p:transition spd="med">
    <p:push dir="r"/>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647D2193-4505-4A75-99BB-880C6989A757}" type="datetime4">
              <a:rPr lang="en-US" smtClean="0"/>
              <a:pPr/>
              <a:t>January 2,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13A18F4-33C3-445B-924C-31108C51719C}" type="datetime4">
              <a:rPr lang="en-US" smtClean="0"/>
              <a:pPr/>
              <a:t>January 2, 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F7543A-E259-478F-9E0D-57BA40E442B7}" type="datetime4">
              <a:rPr lang="en-US" smtClean="0"/>
              <a:pPr/>
              <a:t>January 2, 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FB012D-77A1-44B0-BB26-329BA1EE55C9}" type="datetime4">
              <a:rPr lang="en-US" smtClean="0"/>
              <a:pPr/>
              <a:t>January 2, 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3B817E-973B-41F7-9C6B-90929B31E7EC}" type="slidenum">
              <a:rPr lang="en-US" smtClean="0"/>
              <a:pPr/>
              <a:t>‹#›</a:t>
            </a:fld>
            <a:endParaRPr lang="en-US"/>
          </a:p>
        </p:txBody>
      </p:sp>
    </p:spTree>
  </p:cSld>
  <p:clrMapOvr>
    <a:masterClrMapping/>
  </p:clrMapOvr>
  <p:transition spd="med">
    <p:push dir="r"/>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DC7EAB0C-2220-4D0E-A0DD-DB7FA0F742F4}" type="datetime4">
              <a:rPr lang="en-US" smtClean="0"/>
              <a:pPr/>
              <a:t>January 2, 2017</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754ED01-E2A0-4C1E-8E21-014B99041579}" type="slidenum">
              <a:rPr lang="en-US" smtClean="0"/>
              <a:pPr/>
              <a:t>‹#›</a:t>
            </a:fld>
            <a:endParaRPr 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416D63-31BF-4B94-B6C5-E20B2C63F515}" type="datetime4">
              <a:rPr lang="en-US" smtClean="0"/>
              <a:pPr/>
              <a:t>January 2, 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6C3AA4-67BE-44F7-809A-3582401494AF}" type="datetime4">
              <a:rPr lang="en-US" smtClean="0"/>
              <a:pPr/>
              <a:t>January 2,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172EEB-1769-4776-AD69-E7C1260563EB}" type="datetime4">
              <a:rPr lang="en-US" smtClean="0"/>
              <a:pPr/>
              <a:t>January 2,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4.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5.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Lst>
  <p:transition spd="med">
    <p:push dir="r"/>
  </p:transition>
  <p:hf sldNum="0" hdr="0" ftr="0" dt="0"/>
  <p:txStyles>
    <p:titleStyle>
      <a:lvl1pPr algn="l" defTabSz="914363" rtl="1"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r" defTabSz="914363" rtl="1"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r" defTabSz="914363" rtl="1"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r" defTabSz="914363" rtl="1"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r" defTabSz="914363" rtl="1"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r" defTabSz="914363" rtl="1"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r" defTabSz="914363"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r" defTabSz="914363"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r" defTabSz="914363"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r" defTabSz="914363"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363" rtl="1" eaLnBrk="1" latinLnBrk="0" hangingPunct="1">
        <a:defRPr sz="1800" kern="1200">
          <a:solidFill>
            <a:schemeClr val="tx1"/>
          </a:solidFill>
          <a:latin typeface="+mn-lt"/>
          <a:ea typeface="+mn-ea"/>
          <a:cs typeface="+mn-cs"/>
        </a:defRPr>
      </a:lvl1pPr>
      <a:lvl2pPr marL="457182" algn="r" defTabSz="914363" rtl="1" eaLnBrk="1" latinLnBrk="0" hangingPunct="1">
        <a:defRPr sz="1800" kern="1200">
          <a:solidFill>
            <a:schemeClr val="tx1"/>
          </a:solidFill>
          <a:latin typeface="+mn-lt"/>
          <a:ea typeface="+mn-ea"/>
          <a:cs typeface="+mn-cs"/>
        </a:defRPr>
      </a:lvl2pPr>
      <a:lvl3pPr marL="914363" algn="r" defTabSz="914363" rtl="1" eaLnBrk="1" latinLnBrk="0" hangingPunct="1">
        <a:defRPr sz="1800" kern="1200">
          <a:solidFill>
            <a:schemeClr val="tx1"/>
          </a:solidFill>
          <a:latin typeface="+mn-lt"/>
          <a:ea typeface="+mn-ea"/>
          <a:cs typeface="+mn-cs"/>
        </a:defRPr>
      </a:lvl3pPr>
      <a:lvl4pPr marL="1371545" algn="r" defTabSz="914363" rtl="1" eaLnBrk="1" latinLnBrk="0" hangingPunct="1">
        <a:defRPr sz="1800" kern="1200">
          <a:solidFill>
            <a:schemeClr val="tx1"/>
          </a:solidFill>
          <a:latin typeface="+mn-lt"/>
          <a:ea typeface="+mn-ea"/>
          <a:cs typeface="+mn-cs"/>
        </a:defRPr>
      </a:lvl4pPr>
      <a:lvl5pPr marL="1828727" algn="r" defTabSz="914363" rtl="1" eaLnBrk="1" latinLnBrk="0" hangingPunct="1">
        <a:defRPr sz="1800" kern="1200">
          <a:solidFill>
            <a:schemeClr val="tx1"/>
          </a:solidFill>
          <a:latin typeface="+mn-lt"/>
          <a:ea typeface="+mn-ea"/>
          <a:cs typeface="+mn-cs"/>
        </a:defRPr>
      </a:lvl5pPr>
      <a:lvl6pPr marL="2285909" algn="r" defTabSz="914363" rtl="1" eaLnBrk="1" latinLnBrk="0" hangingPunct="1">
        <a:defRPr sz="1800" kern="1200">
          <a:solidFill>
            <a:schemeClr val="tx1"/>
          </a:solidFill>
          <a:latin typeface="+mn-lt"/>
          <a:ea typeface="+mn-ea"/>
          <a:cs typeface="+mn-cs"/>
        </a:defRPr>
      </a:lvl6pPr>
      <a:lvl7pPr marL="2743090" algn="r" defTabSz="914363" rtl="1" eaLnBrk="1" latinLnBrk="0" hangingPunct="1">
        <a:defRPr sz="1800" kern="1200">
          <a:solidFill>
            <a:schemeClr val="tx1"/>
          </a:solidFill>
          <a:latin typeface="+mn-lt"/>
          <a:ea typeface="+mn-ea"/>
          <a:cs typeface="+mn-cs"/>
        </a:defRPr>
      </a:lvl7pPr>
      <a:lvl8pPr marL="3200272" algn="r" defTabSz="914363" rtl="1" eaLnBrk="1" latinLnBrk="0" hangingPunct="1">
        <a:defRPr sz="1800" kern="1200">
          <a:solidFill>
            <a:schemeClr val="tx1"/>
          </a:solidFill>
          <a:latin typeface="+mn-lt"/>
          <a:ea typeface="+mn-ea"/>
          <a:cs typeface="+mn-cs"/>
        </a:defRPr>
      </a:lvl8pPr>
      <a:lvl9pPr marL="3657454" algn="r" defTabSz="914363"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7"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870" r:id="rId1"/>
    <p:sldLayoutId id="2147483993" r:id="rId2"/>
    <p:sldLayoutId id="2147483994" r:id="rId3"/>
    <p:sldLayoutId id="2147483995" r:id="rId4"/>
  </p:sldLayoutIdLst>
  <p:transition spd="med">
    <p:push dir="r"/>
  </p:transition>
  <p:txStyles>
    <p:titleStyle>
      <a:lvl1pPr algn="l" defTabSz="914363" rtl="1"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r" defTabSz="914363" rtl="1"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r" defTabSz="914363" rtl="1"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r" defTabSz="914363" rtl="1"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r" defTabSz="914363" rtl="1"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r" defTabSz="914363" rtl="1"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r" defTabSz="914363"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r" defTabSz="914363"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r" defTabSz="914363"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r" defTabSz="914363"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363" rtl="1" eaLnBrk="1" latinLnBrk="0" hangingPunct="1">
        <a:defRPr sz="1800" kern="1200">
          <a:solidFill>
            <a:schemeClr val="tx1"/>
          </a:solidFill>
          <a:latin typeface="+mn-lt"/>
          <a:ea typeface="+mn-ea"/>
          <a:cs typeface="+mn-cs"/>
        </a:defRPr>
      </a:lvl1pPr>
      <a:lvl2pPr marL="457182" algn="r" defTabSz="914363" rtl="1" eaLnBrk="1" latinLnBrk="0" hangingPunct="1">
        <a:defRPr sz="1800" kern="1200">
          <a:solidFill>
            <a:schemeClr val="tx1"/>
          </a:solidFill>
          <a:latin typeface="+mn-lt"/>
          <a:ea typeface="+mn-ea"/>
          <a:cs typeface="+mn-cs"/>
        </a:defRPr>
      </a:lvl2pPr>
      <a:lvl3pPr marL="914363" algn="r" defTabSz="914363" rtl="1" eaLnBrk="1" latinLnBrk="0" hangingPunct="1">
        <a:defRPr sz="1800" kern="1200">
          <a:solidFill>
            <a:schemeClr val="tx1"/>
          </a:solidFill>
          <a:latin typeface="+mn-lt"/>
          <a:ea typeface="+mn-ea"/>
          <a:cs typeface="+mn-cs"/>
        </a:defRPr>
      </a:lvl3pPr>
      <a:lvl4pPr marL="1371545" algn="r" defTabSz="914363" rtl="1" eaLnBrk="1" latinLnBrk="0" hangingPunct="1">
        <a:defRPr sz="1800" kern="1200">
          <a:solidFill>
            <a:schemeClr val="tx1"/>
          </a:solidFill>
          <a:latin typeface="+mn-lt"/>
          <a:ea typeface="+mn-ea"/>
          <a:cs typeface="+mn-cs"/>
        </a:defRPr>
      </a:lvl4pPr>
      <a:lvl5pPr marL="1828727" algn="r" defTabSz="914363" rtl="1" eaLnBrk="1" latinLnBrk="0" hangingPunct="1">
        <a:defRPr sz="1800" kern="1200">
          <a:solidFill>
            <a:schemeClr val="tx1"/>
          </a:solidFill>
          <a:latin typeface="+mn-lt"/>
          <a:ea typeface="+mn-ea"/>
          <a:cs typeface="+mn-cs"/>
        </a:defRPr>
      </a:lvl5pPr>
      <a:lvl6pPr marL="2285909" algn="r" defTabSz="914363" rtl="1" eaLnBrk="1" latinLnBrk="0" hangingPunct="1">
        <a:defRPr sz="1800" kern="1200">
          <a:solidFill>
            <a:schemeClr val="tx1"/>
          </a:solidFill>
          <a:latin typeface="+mn-lt"/>
          <a:ea typeface="+mn-ea"/>
          <a:cs typeface="+mn-cs"/>
        </a:defRPr>
      </a:lvl6pPr>
      <a:lvl7pPr marL="2743090" algn="r" defTabSz="914363" rtl="1" eaLnBrk="1" latinLnBrk="0" hangingPunct="1">
        <a:defRPr sz="1800" kern="1200">
          <a:solidFill>
            <a:schemeClr val="tx1"/>
          </a:solidFill>
          <a:latin typeface="+mn-lt"/>
          <a:ea typeface="+mn-ea"/>
          <a:cs typeface="+mn-cs"/>
        </a:defRPr>
      </a:lvl7pPr>
      <a:lvl8pPr marL="3200272" algn="r" defTabSz="914363" rtl="1" eaLnBrk="1" latinLnBrk="0" hangingPunct="1">
        <a:defRPr sz="1800" kern="1200">
          <a:solidFill>
            <a:schemeClr val="tx1"/>
          </a:solidFill>
          <a:latin typeface="+mn-lt"/>
          <a:ea typeface="+mn-ea"/>
          <a:cs typeface="+mn-cs"/>
        </a:defRPr>
      </a:lvl8pPr>
      <a:lvl9pPr marL="3657454" algn="r" defTabSz="914363"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0115" name="Rectangle 3"/>
          <p:cNvSpPr>
            <a:spLocks noGrp="1" noChangeArrowheads="1"/>
          </p:cNvSpPr>
          <p:nvPr>
            <p:ph type="body" idx="1"/>
          </p:nvPr>
        </p:nvSpPr>
        <p:spPr bwMode="auto">
          <a:xfrm>
            <a:off x="533400" y="15240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01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endParaRPr lang="en-US"/>
          </a:p>
        </p:txBody>
      </p:sp>
      <p:sp>
        <p:nvSpPr>
          <p:cNvPr id="901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n-US"/>
          </a:p>
        </p:txBody>
      </p:sp>
      <p:sp>
        <p:nvSpPr>
          <p:cNvPr id="901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36E03630-1650-42DF-93E9-27E3EAD1B27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transition spd="med">
    <p:push dir="r"/>
  </p:transition>
  <p:timing>
    <p:tnLst>
      <p:par>
        <p:cTn id="1" dur="indefinite" restart="never" nodeType="tmRoot"/>
      </p:par>
    </p:tnLst>
  </p:timing>
  <p:hf sldNum="0" hdr="0" ftr="0" dt="0"/>
  <p:txStyles>
    <p:titleStyle>
      <a:lvl1pPr algn="ctr" rtl="1" eaLnBrk="1" fontAlgn="base" hangingPunct="1">
        <a:spcBef>
          <a:spcPct val="0"/>
        </a:spcBef>
        <a:spcAft>
          <a:spcPct val="0"/>
        </a:spcAft>
        <a:defRPr sz="4400">
          <a:solidFill>
            <a:schemeClr val="accent2"/>
          </a:solidFill>
          <a:latin typeface="+mj-lt"/>
          <a:ea typeface="+mj-ea"/>
          <a:cs typeface="+mj-cs"/>
        </a:defRPr>
      </a:lvl1pPr>
      <a:lvl2pPr algn="ctr" rtl="1" eaLnBrk="1" fontAlgn="base" hangingPunct="1">
        <a:spcBef>
          <a:spcPct val="0"/>
        </a:spcBef>
        <a:spcAft>
          <a:spcPct val="0"/>
        </a:spcAft>
        <a:defRPr sz="4400">
          <a:solidFill>
            <a:schemeClr val="accent2"/>
          </a:solidFill>
          <a:latin typeface="Comic Sans MS" pitchFamily="66" charset="0"/>
        </a:defRPr>
      </a:lvl2pPr>
      <a:lvl3pPr algn="ctr" rtl="1" eaLnBrk="1" fontAlgn="base" hangingPunct="1">
        <a:spcBef>
          <a:spcPct val="0"/>
        </a:spcBef>
        <a:spcAft>
          <a:spcPct val="0"/>
        </a:spcAft>
        <a:defRPr sz="4400">
          <a:solidFill>
            <a:schemeClr val="accent2"/>
          </a:solidFill>
          <a:latin typeface="Comic Sans MS" pitchFamily="66" charset="0"/>
        </a:defRPr>
      </a:lvl3pPr>
      <a:lvl4pPr algn="ctr" rtl="1" eaLnBrk="1" fontAlgn="base" hangingPunct="1">
        <a:spcBef>
          <a:spcPct val="0"/>
        </a:spcBef>
        <a:spcAft>
          <a:spcPct val="0"/>
        </a:spcAft>
        <a:defRPr sz="4400">
          <a:solidFill>
            <a:schemeClr val="accent2"/>
          </a:solidFill>
          <a:latin typeface="Comic Sans MS" pitchFamily="66" charset="0"/>
        </a:defRPr>
      </a:lvl4pPr>
      <a:lvl5pPr algn="ctr" rtl="1" eaLnBrk="1" fontAlgn="base" hangingPunct="1">
        <a:spcBef>
          <a:spcPct val="0"/>
        </a:spcBef>
        <a:spcAft>
          <a:spcPct val="0"/>
        </a:spcAft>
        <a:defRPr sz="4400">
          <a:solidFill>
            <a:schemeClr val="accent2"/>
          </a:solidFill>
          <a:latin typeface="Comic Sans MS" pitchFamily="66" charset="0"/>
        </a:defRPr>
      </a:lvl5pPr>
      <a:lvl6pPr marL="457200" algn="ctr" rtl="1" eaLnBrk="1" fontAlgn="base" hangingPunct="1">
        <a:spcBef>
          <a:spcPct val="0"/>
        </a:spcBef>
        <a:spcAft>
          <a:spcPct val="0"/>
        </a:spcAft>
        <a:defRPr sz="4400">
          <a:solidFill>
            <a:schemeClr val="accent2"/>
          </a:solidFill>
          <a:latin typeface="Comic Sans MS" pitchFamily="66" charset="0"/>
        </a:defRPr>
      </a:lvl6pPr>
      <a:lvl7pPr marL="914400" algn="ctr" rtl="1" eaLnBrk="1" fontAlgn="base" hangingPunct="1">
        <a:spcBef>
          <a:spcPct val="0"/>
        </a:spcBef>
        <a:spcAft>
          <a:spcPct val="0"/>
        </a:spcAft>
        <a:defRPr sz="4400">
          <a:solidFill>
            <a:schemeClr val="accent2"/>
          </a:solidFill>
          <a:latin typeface="Comic Sans MS" pitchFamily="66" charset="0"/>
        </a:defRPr>
      </a:lvl7pPr>
      <a:lvl8pPr marL="1371600" algn="ctr" rtl="1" eaLnBrk="1" fontAlgn="base" hangingPunct="1">
        <a:spcBef>
          <a:spcPct val="0"/>
        </a:spcBef>
        <a:spcAft>
          <a:spcPct val="0"/>
        </a:spcAft>
        <a:defRPr sz="4400">
          <a:solidFill>
            <a:schemeClr val="accent2"/>
          </a:solidFill>
          <a:latin typeface="Comic Sans MS" pitchFamily="66" charset="0"/>
        </a:defRPr>
      </a:lvl8pPr>
      <a:lvl9pPr marL="1828800" algn="ctr" rtl="1" eaLnBrk="1" fontAlgn="base" hangingPunct="1">
        <a:spcBef>
          <a:spcPct val="0"/>
        </a:spcBef>
        <a:spcAft>
          <a:spcPct val="0"/>
        </a:spcAft>
        <a:defRPr sz="4400">
          <a:solidFill>
            <a:schemeClr val="accent2"/>
          </a:solidFill>
          <a:latin typeface="Comic Sans MS" pitchFamily="66" charset="0"/>
        </a:defRPr>
      </a:lvl9pPr>
    </p:titleStyle>
    <p:bodyStyle>
      <a:lvl1pPr marL="342900" indent="-342900" algn="r" rtl="1" eaLnBrk="1" fontAlgn="base" hangingPunct="1">
        <a:spcBef>
          <a:spcPct val="20000"/>
        </a:spcBef>
        <a:spcAft>
          <a:spcPct val="0"/>
        </a:spcAft>
        <a:buClr>
          <a:srgbClr val="333399"/>
        </a:buClr>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lr>
          <a:srgbClr val="FF9933"/>
        </a:buClr>
        <a:buChar char="•"/>
        <a:defRPr sz="2800">
          <a:solidFill>
            <a:schemeClr val="tx1"/>
          </a:solidFill>
          <a:latin typeface="+mn-lt"/>
        </a:defRPr>
      </a:lvl2pPr>
      <a:lvl3pPr marL="1143000" indent="-228600" algn="r" rtl="1" eaLnBrk="1" fontAlgn="base" hangingPunct="1">
        <a:spcBef>
          <a:spcPct val="20000"/>
        </a:spcBef>
        <a:spcAft>
          <a:spcPct val="0"/>
        </a:spcAft>
        <a:buClr>
          <a:srgbClr val="009E00"/>
        </a:buClr>
        <a:buChar char="•"/>
        <a:defRPr sz="2400">
          <a:solidFill>
            <a:schemeClr val="tx1"/>
          </a:solidFill>
          <a:latin typeface="+mn-lt"/>
        </a:defRPr>
      </a:lvl3pPr>
      <a:lvl4pPr marL="1600200" indent="-228600" algn="r" rtl="1" eaLnBrk="1" fontAlgn="base" hangingPunct="1">
        <a:spcBef>
          <a:spcPct val="20000"/>
        </a:spcBef>
        <a:spcAft>
          <a:spcPct val="0"/>
        </a:spcAft>
        <a:buClr>
          <a:srgbClr val="009E00"/>
        </a:buClr>
        <a:buChar char="•"/>
        <a:defRPr sz="2000">
          <a:solidFill>
            <a:schemeClr val="tx1"/>
          </a:solidFill>
          <a:latin typeface="+mn-lt"/>
        </a:defRPr>
      </a:lvl4pPr>
      <a:lvl5pPr marL="2057400" indent="-228600" algn="r" rtl="1" eaLnBrk="1" fontAlgn="base" hangingPunct="1">
        <a:spcBef>
          <a:spcPct val="20000"/>
        </a:spcBef>
        <a:spcAft>
          <a:spcPct val="0"/>
        </a:spcAft>
        <a:buClr>
          <a:srgbClr val="009E00"/>
        </a:buClr>
        <a:buChar char="•"/>
        <a:defRPr sz="2000">
          <a:solidFill>
            <a:schemeClr val="tx1"/>
          </a:solidFill>
          <a:latin typeface="+mn-lt"/>
        </a:defRPr>
      </a:lvl5pPr>
      <a:lvl6pPr marL="2514600" indent="-228600" algn="r" rtl="1" eaLnBrk="1" fontAlgn="base" hangingPunct="1">
        <a:spcBef>
          <a:spcPct val="20000"/>
        </a:spcBef>
        <a:spcAft>
          <a:spcPct val="0"/>
        </a:spcAft>
        <a:buClr>
          <a:srgbClr val="009E00"/>
        </a:buClr>
        <a:buChar char="•"/>
        <a:defRPr sz="2000">
          <a:solidFill>
            <a:schemeClr val="tx1"/>
          </a:solidFill>
          <a:latin typeface="+mn-lt"/>
        </a:defRPr>
      </a:lvl6pPr>
      <a:lvl7pPr marL="2971800" indent="-228600" algn="r" rtl="1" eaLnBrk="1" fontAlgn="base" hangingPunct="1">
        <a:spcBef>
          <a:spcPct val="20000"/>
        </a:spcBef>
        <a:spcAft>
          <a:spcPct val="0"/>
        </a:spcAft>
        <a:buClr>
          <a:srgbClr val="009E00"/>
        </a:buClr>
        <a:buChar char="•"/>
        <a:defRPr sz="2000">
          <a:solidFill>
            <a:schemeClr val="tx1"/>
          </a:solidFill>
          <a:latin typeface="+mn-lt"/>
        </a:defRPr>
      </a:lvl7pPr>
      <a:lvl8pPr marL="3429000" indent="-228600" algn="r" rtl="1" eaLnBrk="1" fontAlgn="base" hangingPunct="1">
        <a:spcBef>
          <a:spcPct val="20000"/>
        </a:spcBef>
        <a:spcAft>
          <a:spcPct val="0"/>
        </a:spcAft>
        <a:buClr>
          <a:srgbClr val="009E00"/>
        </a:buClr>
        <a:buChar char="•"/>
        <a:defRPr sz="2000">
          <a:solidFill>
            <a:schemeClr val="tx1"/>
          </a:solidFill>
          <a:latin typeface="+mn-lt"/>
        </a:defRPr>
      </a:lvl8pPr>
      <a:lvl9pPr marL="3886200" indent="-228600" algn="r" rtl="1" eaLnBrk="1" fontAlgn="base" hangingPunct="1">
        <a:spcBef>
          <a:spcPct val="20000"/>
        </a:spcBef>
        <a:spcAft>
          <a:spcPct val="0"/>
        </a:spcAft>
        <a:buClr>
          <a:srgbClr val="009E00"/>
        </a:buClr>
        <a:buChar char="•"/>
        <a:defRPr sz="2000">
          <a:solidFill>
            <a:schemeClr val="tx1"/>
          </a:solidFill>
          <a:latin typeface="+mn-lt"/>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3186" name="Freeform 2"/>
          <p:cNvSpPr>
            <a:spLocks/>
          </p:cNvSpPr>
          <p:nvPr/>
        </p:nvSpPr>
        <p:spPr bwMode="auto">
          <a:xfrm rot="-3172564">
            <a:off x="7777957" y="-15081"/>
            <a:ext cx="1162050" cy="2084387"/>
          </a:xfrm>
          <a:custGeom>
            <a:avLst/>
            <a:gdLst/>
            <a:ahLst/>
            <a:cxnLst>
              <a:cxn ang="0">
                <a:pos x="2903" y="433"/>
              </a:cxn>
              <a:cxn ang="0">
                <a:pos x="2565" y="80"/>
              </a:cxn>
              <a:cxn ang="0">
                <a:pos x="2241" y="0"/>
              </a:cxn>
              <a:cxn ang="0">
                <a:pos x="110" y="2811"/>
              </a:cxn>
              <a:cxn ang="0">
                <a:pos x="110" y="3228"/>
              </a:cxn>
              <a:cxn ang="0">
                <a:pos x="0" y="3631"/>
              </a:cxn>
              <a:cxn ang="0">
                <a:pos x="72" y="3686"/>
              </a:cxn>
              <a:cxn ang="0">
                <a:pos x="441" y="3355"/>
              </a:cxn>
              <a:cxn ang="0">
                <a:pos x="740" y="3228"/>
              </a:cxn>
              <a:cxn ang="0">
                <a:pos x="2903" y="433"/>
              </a:cxn>
              <a:cxn ang="0">
                <a:pos x="2903" y="433"/>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w="9525">
            <a:noFill/>
            <a:round/>
            <a:headEnd/>
            <a:tailEnd/>
          </a:ln>
        </p:spPr>
        <p:txBody>
          <a:bodyPr/>
          <a:lstStyle/>
          <a:p>
            <a:endParaRPr lang="fa-IR"/>
          </a:p>
        </p:txBody>
      </p:sp>
      <p:sp>
        <p:nvSpPr>
          <p:cNvPr id="93187" name="Rectangle 3"/>
          <p:cNvSpPr>
            <a:spLocks noGrp="1" noChangeArrowheads="1"/>
          </p:cNvSpPr>
          <p:nvPr>
            <p:ph type="title"/>
          </p:nvPr>
        </p:nvSpPr>
        <p:spPr bwMode="auto">
          <a:xfrm>
            <a:off x="685800" y="381000"/>
            <a:ext cx="68707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93188" name="Rectangle 4"/>
          <p:cNvSpPr>
            <a:spLocks noGrp="1" noChangeArrowheads="1"/>
          </p:cNvSpPr>
          <p:nvPr>
            <p:ph type="body" idx="1"/>
          </p:nvPr>
        </p:nvSpPr>
        <p:spPr bwMode="auto">
          <a:xfrm>
            <a:off x="685800" y="1828800"/>
            <a:ext cx="76962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3189" name="Rectangle 5"/>
          <p:cNvSpPr>
            <a:spLocks noGrp="1" noChangeArrowheads="1"/>
          </p:cNvSpPr>
          <p:nvPr>
            <p:ph type="dt" sz="half" idx="2"/>
          </p:nvPr>
        </p:nvSpPr>
        <p:spPr bwMode="auto">
          <a:xfrm>
            <a:off x="1371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400">
                <a:latin typeface="+mj-lt"/>
              </a:defRPr>
            </a:lvl1pPr>
          </a:lstStyle>
          <a:p>
            <a:endParaRPr lang="en-US"/>
          </a:p>
        </p:txBody>
      </p:sp>
      <p:sp>
        <p:nvSpPr>
          <p:cNvPr id="93190" name="Rectangle 6"/>
          <p:cNvSpPr>
            <a:spLocks noGrp="1" noChangeArrowheads="1"/>
          </p:cNvSpPr>
          <p:nvPr>
            <p:ph type="ftr" sz="quarter" idx="3"/>
          </p:nvPr>
        </p:nvSpPr>
        <p:spPr bwMode="auto">
          <a:xfrm>
            <a:off x="35560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a:latin typeface="+mj-lt"/>
              </a:defRPr>
            </a:lvl1pPr>
          </a:lstStyle>
          <a:p>
            <a:endParaRPr lang="en-US"/>
          </a:p>
        </p:txBody>
      </p:sp>
      <p:sp>
        <p:nvSpPr>
          <p:cNvPr id="93191" name="Rectangle 7"/>
          <p:cNvSpPr>
            <a:spLocks noGrp="1" noChangeArrowheads="1"/>
          </p:cNvSpPr>
          <p:nvPr>
            <p:ph type="sldNum" sz="quarter" idx="4"/>
          </p:nvPr>
        </p:nvSpPr>
        <p:spPr bwMode="auto">
          <a:xfrm>
            <a:off x="67183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400">
                <a:latin typeface="+mj-lt"/>
              </a:defRPr>
            </a:lvl1pPr>
          </a:lstStyle>
          <a:p>
            <a:fld id="{239E46EE-3F87-48E9-9DD3-5F91F247BEB0}" type="slidenum">
              <a:rPr lang="en-US"/>
              <a:pPr/>
              <a:t>‹#›</a:t>
            </a:fld>
            <a:endParaRPr lang="en-US"/>
          </a:p>
        </p:txBody>
      </p:sp>
      <p:sp>
        <p:nvSpPr>
          <p:cNvPr id="93192" name="Freeform 8"/>
          <p:cNvSpPr>
            <a:spLocks/>
          </p:cNvSpPr>
          <p:nvPr/>
        </p:nvSpPr>
        <p:spPr bwMode="auto">
          <a:xfrm rot="-3172564">
            <a:off x="7865269" y="24607"/>
            <a:ext cx="1165225" cy="2097087"/>
          </a:xfrm>
          <a:custGeom>
            <a:avLst/>
            <a:gdLst/>
            <a:ahLst/>
            <a:cxnLst>
              <a:cxn ang="0">
                <a:pos x="2293" y="0"/>
              </a:cxn>
              <a:cxn ang="0">
                <a:pos x="130" y="2835"/>
              </a:cxn>
              <a:cxn ang="0">
                <a:pos x="131" y="3201"/>
              </a:cxn>
              <a:cxn ang="0">
                <a:pos x="0" y="3633"/>
              </a:cxn>
              <a:cxn ang="0">
                <a:pos x="50" y="3703"/>
              </a:cxn>
              <a:cxn ang="0">
                <a:pos x="422" y="3352"/>
              </a:cxn>
              <a:cxn ang="0">
                <a:pos x="763" y="3220"/>
              </a:cxn>
              <a:cxn ang="0">
                <a:pos x="2911" y="428"/>
              </a:cxn>
              <a:cxn ang="0">
                <a:pos x="2589" y="96"/>
              </a:cxn>
              <a:cxn ang="0">
                <a:pos x="2293" y="0"/>
              </a:cxn>
              <a:cxn ang="0">
                <a:pos x="2293" y="0"/>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w="9525">
            <a:noFill/>
            <a:round/>
            <a:headEnd/>
            <a:tailEnd/>
          </a:ln>
        </p:spPr>
        <p:txBody>
          <a:bodyPr/>
          <a:lstStyle/>
          <a:p>
            <a:endParaRPr lang="fa-IR"/>
          </a:p>
        </p:txBody>
      </p:sp>
      <p:sp>
        <p:nvSpPr>
          <p:cNvPr id="93193" name="Freeform 9"/>
          <p:cNvSpPr>
            <a:spLocks/>
          </p:cNvSpPr>
          <p:nvPr/>
        </p:nvSpPr>
        <p:spPr bwMode="auto">
          <a:xfrm rot="-3172564">
            <a:off x="7831138" y="192088"/>
            <a:ext cx="1025525" cy="1571625"/>
          </a:xfrm>
          <a:custGeom>
            <a:avLst/>
            <a:gdLst/>
            <a:ahLst/>
            <a:cxnLst>
              <a:cxn ang="0">
                <a:pos x="0" y="2485"/>
              </a:cxn>
              <a:cxn ang="0">
                <a:pos x="432" y="2553"/>
              </a:cxn>
              <a:cxn ang="0">
                <a:pos x="736" y="2777"/>
              </a:cxn>
              <a:cxn ang="0">
                <a:pos x="2561" y="399"/>
              </a:cxn>
              <a:cxn ang="0">
                <a:pos x="2118" y="82"/>
              </a:cxn>
              <a:cxn ang="0">
                <a:pos x="1898" y="0"/>
              </a:cxn>
              <a:cxn ang="0">
                <a:pos x="0" y="2485"/>
              </a:cxn>
              <a:cxn ang="0">
                <a:pos x="0" y="248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w="9525">
            <a:noFill/>
            <a:round/>
            <a:headEnd/>
            <a:tailEnd/>
          </a:ln>
        </p:spPr>
        <p:txBody>
          <a:bodyPr/>
          <a:lstStyle/>
          <a:p>
            <a:endParaRPr lang="fa-IR"/>
          </a:p>
        </p:txBody>
      </p:sp>
      <p:grpSp>
        <p:nvGrpSpPr>
          <p:cNvPr id="2" name="Group 10"/>
          <p:cNvGrpSpPr>
            <a:grpSpLocks/>
          </p:cNvGrpSpPr>
          <p:nvPr/>
        </p:nvGrpSpPr>
        <p:grpSpPr bwMode="auto">
          <a:xfrm>
            <a:off x="7938" y="5540375"/>
            <a:ext cx="1784350" cy="1246188"/>
            <a:chOff x="5" y="3490"/>
            <a:chExt cx="1124" cy="785"/>
          </a:xfrm>
        </p:grpSpPr>
        <p:sp>
          <p:nvSpPr>
            <p:cNvPr id="93195" name="Freeform 11"/>
            <p:cNvSpPr>
              <a:spLocks/>
            </p:cNvSpPr>
            <p:nvPr userDrawn="1"/>
          </p:nvSpPr>
          <p:spPr bwMode="auto">
            <a:xfrm>
              <a:off x="24" y="3505"/>
              <a:ext cx="1089" cy="649"/>
            </a:xfrm>
            <a:custGeom>
              <a:avLst/>
              <a:gdLst/>
              <a:ahLst/>
              <a:cxnLst>
                <a:cxn ang="0">
                  <a:pos x="1587" y="1260"/>
                </a:cxn>
                <a:cxn ang="0">
                  <a:pos x="1420" y="1106"/>
                </a:cxn>
                <a:cxn ang="0">
                  <a:pos x="1331" y="477"/>
                </a:cxn>
                <a:cxn ang="0">
                  <a:pos x="2139" y="330"/>
                </a:cxn>
                <a:cxn ang="0">
                  <a:pos x="2177" y="203"/>
                </a:cxn>
                <a:cxn ang="0">
                  <a:pos x="2099" y="100"/>
                </a:cxn>
                <a:cxn ang="0">
                  <a:pos x="1276" y="211"/>
                </a:cxn>
                <a:cxn ang="0">
                  <a:pos x="1219" y="32"/>
                </a:cxn>
                <a:cxn ang="0">
                  <a:pos x="1085" y="0"/>
                </a:cxn>
                <a:cxn ang="0">
                  <a:pos x="958" y="28"/>
                </a:cxn>
                <a:cxn ang="0">
                  <a:pos x="888" y="106"/>
                </a:cxn>
                <a:cxn ang="0">
                  <a:pos x="937" y="285"/>
                </a:cxn>
                <a:cxn ang="0">
                  <a:pos x="660" y="441"/>
                </a:cxn>
                <a:cxn ang="0">
                  <a:pos x="983" y="473"/>
                </a:cxn>
                <a:cxn ang="0">
                  <a:pos x="1112" y="889"/>
                </a:cxn>
                <a:cxn ang="0">
                  <a:pos x="141" y="469"/>
                </a:cxn>
                <a:cxn ang="0">
                  <a:pos x="46" y="509"/>
                </a:cxn>
                <a:cxn ang="0">
                  <a:pos x="0" y="636"/>
                </a:cxn>
                <a:cxn ang="0">
                  <a:pos x="55" y="779"/>
                </a:cxn>
                <a:cxn ang="0">
                  <a:pos x="1139" y="1288"/>
                </a:cxn>
                <a:cxn ang="0">
                  <a:pos x="1378" y="1256"/>
                </a:cxn>
                <a:cxn ang="0">
                  <a:pos x="1570" y="1298"/>
                </a:cxn>
                <a:cxn ang="0">
                  <a:pos x="1587" y="1260"/>
                </a:cxn>
                <a:cxn ang="0">
                  <a:pos x="1587" y="1260"/>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w="9525">
              <a:noFill/>
              <a:round/>
              <a:headEnd/>
              <a:tailEnd/>
            </a:ln>
          </p:spPr>
          <p:txBody>
            <a:bodyPr/>
            <a:lstStyle/>
            <a:p>
              <a:endParaRPr lang="fa-IR"/>
            </a:p>
          </p:txBody>
        </p:sp>
        <p:sp>
          <p:nvSpPr>
            <p:cNvPr id="93196" name="Freeform 12"/>
            <p:cNvSpPr>
              <a:spLocks/>
            </p:cNvSpPr>
            <p:nvPr userDrawn="1"/>
          </p:nvSpPr>
          <p:spPr bwMode="auto">
            <a:xfrm>
              <a:off x="1022" y="3582"/>
              <a:ext cx="71" cy="129"/>
            </a:xfrm>
            <a:custGeom>
              <a:avLst/>
              <a:gdLst/>
              <a:ahLst/>
              <a:cxnLst>
                <a:cxn ang="0">
                  <a:pos x="0" y="7"/>
                </a:cxn>
                <a:cxn ang="0">
                  <a:pos x="120" y="0"/>
                </a:cxn>
                <a:cxn ang="0">
                  <a:pos x="143" y="233"/>
                </a:cxn>
                <a:cxn ang="0">
                  <a:pos x="8" y="258"/>
                </a:cxn>
                <a:cxn ang="0">
                  <a:pos x="0" y="7"/>
                </a:cxn>
                <a:cxn ang="0">
                  <a:pos x="0" y="7"/>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w="9525">
              <a:noFill/>
              <a:round/>
              <a:headEnd/>
              <a:tailEnd/>
            </a:ln>
          </p:spPr>
          <p:txBody>
            <a:bodyPr/>
            <a:lstStyle/>
            <a:p>
              <a:endParaRPr lang="fa-IR"/>
            </a:p>
          </p:txBody>
        </p:sp>
        <p:sp>
          <p:nvSpPr>
            <p:cNvPr id="93197" name="Freeform 13"/>
            <p:cNvSpPr>
              <a:spLocks/>
            </p:cNvSpPr>
            <p:nvPr userDrawn="1"/>
          </p:nvSpPr>
          <p:spPr bwMode="auto">
            <a:xfrm>
              <a:off x="20" y="3774"/>
              <a:ext cx="792" cy="41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fa-IR"/>
            </a:p>
          </p:txBody>
        </p:sp>
        <p:sp>
          <p:nvSpPr>
            <p:cNvPr id="93198" name="Freeform 14"/>
            <p:cNvSpPr>
              <a:spLocks/>
            </p:cNvSpPr>
            <p:nvPr userDrawn="1"/>
          </p:nvSpPr>
          <p:spPr bwMode="auto">
            <a:xfrm>
              <a:off x="129" y="3808"/>
              <a:ext cx="525" cy="374"/>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fa-IR"/>
            </a:p>
          </p:txBody>
        </p:sp>
        <p:sp>
          <p:nvSpPr>
            <p:cNvPr id="93199" name="Freeform 15"/>
            <p:cNvSpPr>
              <a:spLocks/>
            </p:cNvSpPr>
            <p:nvPr userDrawn="1"/>
          </p:nvSpPr>
          <p:spPr bwMode="auto">
            <a:xfrm>
              <a:off x="485" y="3532"/>
              <a:ext cx="135" cy="121"/>
            </a:xfrm>
            <a:custGeom>
              <a:avLst/>
              <a:gdLst/>
              <a:ahLst/>
              <a:cxnLst>
                <a:cxn ang="0">
                  <a:pos x="0" y="28"/>
                </a:cxn>
                <a:cxn ang="0">
                  <a:pos x="160" y="0"/>
                </a:cxn>
                <a:cxn ang="0">
                  <a:pos x="251" y="36"/>
                </a:cxn>
                <a:cxn ang="0">
                  <a:pos x="272" y="139"/>
                </a:cxn>
                <a:cxn ang="0">
                  <a:pos x="164" y="146"/>
                </a:cxn>
                <a:cxn ang="0">
                  <a:pos x="32" y="241"/>
                </a:cxn>
                <a:cxn ang="0">
                  <a:pos x="0" y="28"/>
                </a:cxn>
                <a:cxn ang="0">
                  <a:pos x="0" y="28"/>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w="9525">
              <a:noFill/>
              <a:round/>
              <a:headEnd/>
              <a:tailEnd/>
            </a:ln>
          </p:spPr>
          <p:txBody>
            <a:bodyPr/>
            <a:lstStyle/>
            <a:p>
              <a:endParaRPr lang="fa-IR"/>
            </a:p>
          </p:txBody>
        </p:sp>
        <p:sp>
          <p:nvSpPr>
            <p:cNvPr id="93200" name="Freeform 16"/>
            <p:cNvSpPr>
              <a:spLocks/>
            </p:cNvSpPr>
            <p:nvPr userDrawn="1"/>
          </p:nvSpPr>
          <p:spPr bwMode="auto">
            <a:xfrm>
              <a:off x="641" y="4163"/>
              <a:ext cx="76" cy="112"/>
            </a:xfrm>
            <a:custGeom>
              <a:avLst/>
              <a:gdLst/>
              <a:ahLst/>
              <a:cxnLst>
                <a:cxn ang="0">
                  <a:pos x="152" y="4"/>
                </a:cxn>
                <a:cxn ang="0">
                  <a:pos x="152" y="224"/>
                </a:cxn>
                <a:cxn ang="0">
                  <a:pos x="0" y="8"/>
                </a:cxn>
                <a:cxn ang="0">
                  <a:pos x="72" y="0"/>
                </a:cxn>
                <a:cxn ang="0">
                  <a:pos x="152" y="4"/>
                </a:cxn>
                <a:cxn ang="0">
                  <a:pos x="152" y="4"/>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w="9525">
              <a:noFill/>
              <a:round/>
              <a:headEnd/>
              <a:tailEnd/>
            </a:ln>
          </p:spPr>
          <p:txBody>
            <a:bodyPr/>
            <a:lstStyle/>
            <a:p>
              <a:endParaRPr lang="fa-IR"/>
            </a:p>
          </p:txBody>
        </p:sp>
        <p:sp>
          <p:nvSpPr>
            <p:cNvPr id="93201" name="Freeform 17"/>
            <p:cNvSpPr>
              <a:spLocks/>
            </p:cNvSpPr>
            <p:nvPr userDrawn="1"/>
          </p:nvSpPr>
          <p:spPr bwMode="auto">
            <a:xfrm>
              <a:off x="504" y="3607"/>
              <a:ext cx="193" cy="383"/>
            </a:xfrm>
            <a:custGeom>
              <a:avLst/>
              <a:gdLst/>
              <a:ahLst/>
              <a:cxnLst>
                <a:cxn ang="0">
                  <a:pos x="0" y="80"/>
                </a:cxn>
                <a:cxn ang="0">
                  <a:pos x="87" y="0"/>
                </a:cxn>
                <a:cxn ang="0">
                  <a:pos x="232" y="6"/>
                </a:cxn>
                <a:cxn ang="0">
                  <a:pos x="386" y="764"/>
                </a:cxn>
                <a:cxn ang="0">
                  <a:pos x="279" y="720"/>
                </a:cxn>
                <a:cxn ang="0">
                  <a:pos x="152" y="677"/>
                </a:cxn>
                <a:cxn ang="0">
                  <a:pos x="0" y="80"/>
                </a:cxn>
                <a:cxn ang="0">
                  <a:pos x="0" y="80"/>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w="9525">
              <a:noFill/>
              <a:round/>
              <a:headEnd/>
              <a:tailEnd/>
            </a:ln>
          </p:spPr>
          <p:txBody>
            <a:bodyPr/>
            <a:lstStyle/>
            <a:p>
              <a:endParaRPr lang="fa-IR"/>
            </a:p>
          </p:txBody>
        </p:sp>
        <p:sp>
          <p:nvSpPr>
            <p:cNvPr id="93202" name="Freeform 18"/>
            <p:cNvSpPr>
              <a:spLocks/>
            </p:cNvSpPr>
            <p:nvPr userDrawn="1"/>
          </p:nvSpPr>
          <p:spPr bwMode="auto">
            <a:xfrm>
              <a:off x="668" y="3590"/>
              <a:ext cx="364" cy="174"/>
            </a:xfrm>
            <a:custGeom>
              <a:avLst/>
              <a:gdLst/>
              <a:ahLst/>
              <a:cxnLst>
                <a:cxn ang="0">
                  <a:pos x="692" y="0"/>
                </a:cxn>
                <a:cxn ang="0">
                  <a:pos x="0" y="106"/>
                </a:cxn>
                <a:cxn ang="0">
                  <a:pos x="28" y="348"/>
                </a:cxn>
                <a:cxn ang="0">
                  <a:pos x="715" y="237"/>
                </a:cxn>
                <a:cxn ang="0">
                  <a:pos x="728" y="43"/>
                </a:cxn>
                <a:cxn ang="0">
                  <a:pos x="692" y="0"/>
                </a:cxn>
                <a:cxn ang="0">
                  <a:pos x="692" y="0"/>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w="9525">
              <a:noFill/>
              <a:round/>
              <a:headEnd/>
              <a:tailEnd/>
            </a:ln>
          </p:spPr>
          <p:txBody>
            <a:bodyPr/>
            <a:lstStyle/>
            <a:p>
              <a:endParaRPr lang="fa-IR"/>
            </a:p>
          </p:txBody>
        </p:sp>
        <p:sp>
          <p:nvSpPr>
            <p:cNvPr id="93203" name="Freeform 19"/>
            <p:cNvSpPr>
              <a:spLocks/>
            </p:cNvSpPr>
            <p:nvPr userDrawn="1"/>
          </p:nvSpPr>
          <p:spPr bwMode="auto">
            <a:xfrm>
              <a:off x="347" y="3693"/>
              <a:ext cx="156" cy="67"/>
            </a:xfrm>
            <a:custGeom>
              <a:avLst/>
              <a:gdLst/>
              <a:ahLst/>
              <a:cxnLst>
                <a:cxn ang="0">
                  <a:pos x="272" y="0"/>
                </a:cxn>
                <a:cxn ang="0">
                  <a:pos x="0" y="78"/>
                </a:cxn>
                <a:cxn ang="0">
                  <a:pos x="312" y="135"/>
                </a:cxn>
                <a:cxn ang="0">
                  <a:pos x="272" y="0"/>
                </a:cxn>
                <a:cxn ang="0">
                  <a:pos x="272" y="0"/>
                </a:cxn>
              </a:cxnLst>
              <a:rect l="0" t="0" r="r" b="b"/>
              <a:pathLst>
                <a:path w="312" h="135">
                  <a:moveTo>
                    <a:pt x="272" y="0"/>
                  </a:moveTo>
                  <a:lnTo>
                    <a:pt x="0" y="78"/>
                  </a:lnTo>
                  <a:lnTo>
                    <a:pt x="312" y="135"/>
                  </a:lnTo>
                  <a:lnTo>
                    <a:pt x="272" y="0"/>
                  </a:lnTo>
                  <a:lnTo>
                    <a:pt x="272" y="0"/>
                  </a:lnTo>
                  <a:close/>
                </a:path>
              </a:pathLst>
            </a:custGeom>
            <a:solidFill>
              <a:schemeClr val="accent1"/>
            </a:solidFill>
            <a:ln w="9525">
              <a:noFill/>
              <a:round/>
              <a:headEnd/>
              <a:tailEnd/>
            </a:ln>
          </p:spPr>
          <p:txBody>
            <a:bodyPr/>
            <a:lstStyle/>
            <a:p>
              <a:endParaRPr lang="fa-IR"/>
            </a:p>
          </p:txBody>
        </p:sp>
        <p:grpSp>
          <p:nvGrpSpPr>
            <p:cNvPr id="3" name="Group 20"/>
            <p:cNvGrpSpPr>
              <a:grpSpLocks/>
            </p:cNvGrpSpPr>
            <p:nvPr userDrawn="1"/>
          </p:nvGrpSpPr>
          <p:grpSpPr bwMode="auto">
            <a:xfrm>
              <a:off x="5" y="3490"/>
              <a:ext cx="1124" cy="780"/>
              <a:chOff x="5" y="3490"/>
              <a:chExt cx="1124" cy="780"/>
            </a:xfrm>
          </p:grpSpPr>
          <p:grpSp>
            <p:nvGrpSpPr>
              <p:cNvPr id="4" name="Group 21"/>
              <p:cNvGrpSpPr>
                <a:grpSpLocks/>
              </p:cNvGrpSpPr>
              <p:nvPr userDrawn="1"/>
            </p:nvGrpSpPr>
            <p:grpSpPr bwMode="auto">
              <a:xfrm>
                <a:off x="499" y="3562"/>
                <a:ext cx="548" cy="708"/>
                <a:chOff x="499" y="3562"/>
                <a:chExt cx="548" cy="708"/>
              </a:xfrm>
            </p:grpSpPr>
            <p:sp>
              <p:nvSpPr>
                <p:cNvPr id="93206" name="Freeform 22"/>
                <p:cNvSpPr>
                  <a:spLocks/>
                </p:cNvSpPr>
                <p:nvPr userDrawn="1"/>
              </p:nvSpPr>
              <p:spPr bwMode="auto">
                <a:xfrm>
                  <a:off x="499" y="3587"/>
                  <a:ext cx="157" cy="87"/>
                </a:xfrm>
                <a:custGeom>
                  <a:avLst/>
                  <a:gdLst/>
                  <a:ahLst/>
                  <a:cxnLst>
                    <a:cxn ang="0">
                      <a:pos x="0" y="107"/>
                    </a:cxn>
                    <a:cxn ang="0">
                      <a:pos x="114" y="10"/>
                    </a:cxn>
                    <a:cxn ang="0">
                      <a:pos x="213" y="0"/>
                    </a:cxn>
                    <a:cxn ang="0">
                      <a:pos x="292" y="27"/>
                    </a:cxn>
                    <a:cxn ang="0">
                      <a:pos x="313" y="91"/>
                    </a:cxn>
                    <a:cxn ang="0">
                      <a:pos x="167" y="67"/>
                    </a:cxn>
                    <a:cxn ang="0">
                      <a:pos x="74" y="101"/>
                    </a:cxn>
                    <a:cxn ang="0">
                      <a:pos x="13" y="175"/>
                    </a:cxn>
                    <a:cxn ang="0">
                      <a:pos x="0" y="107"/>
                    </a:cxn>
                    <a:cxn ang="0">
                      <a:pos x="0" y="107"/>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w="9525">
                  <a:noFill/>
                  <a:round/>
                  <a:headEnd/>
                  <a:tailEnd/>
                </a:ln>
              </p:spPr>
              <p:txBody>
                <a:bodyPr/>
                <a:lstStyle/>
                <a:p>
                  <a:endParaRPr lang="fa-IR"/>
                </a:p>
              </p:txBody>
            </p:sp>
            <p:sp>
              <p:nvSpPr>
                <p:cNvPr id="93207" name="Freeform 23"/>
                <p:cNvSpPr>
                  <a:spLocks/>
                </p:cNvSpPr>
                <p:nvPr userDrawn="1"/>
              </p:nvSpPr>
              <p:spPr bwMode="auto">
                <a:xfrm>
                  <a:off x="636" y="4137"/>
                  <a:ext cx="115" cy="133"/>
                </a:xfrm>
                <a:custGeom>
                  <a:avLst/>
                  <a:gdLst/>
                  <a:ahLst/>
                  <a:cxnLst>
                    <a:cxn ang="0">
                      <a:pos x="0" y="40"/>
                    </a:cxn>
                    <a:cxn ang="0">
                      <a:pos x="160" y="266"/>
                    </a:cxn>
                    <a:cxn ang="0">
                      <a:pos x="230" y="251"/>
                    </a:cxn>
                    <a:cxn ang="0">
                      <a:pos x="223" y="17"/>
                    </a:cxn>
                    <a:cxn ang="0">
                      <a:pos x="166" y="0"/>
                    </a:cxn>
                    <a:cxn ang="0">
                      <a:pos x="179" y="197"/>
                    </a:cxn>
                    <a:cxn ang="0">
                      <a:pos x="71" y="4"/>
                    </a:cxn>
                    <a:cxn ang="0">
                      <a:pos x="0" y="40"/>
                    </a:cxn>
                    <a:cxn ang="0">
                      <a:pos x="0" y="40"/>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w="9525">
                  <a:noFill/>
                  <a:round/>
                  <a:headEnd/>
                  <a:tailEnd/>
                </a:ln>
              </p:spPr>
              <p:txBody>
                <a:bodyPr/>
                <a:lstStyle/>
                <a:p>
                  <a:endParaRPr lang="fa-IR"/>
                </a:p>
              </p:txBody>
            </p:sp>
            <p:sp>
              <p:nvSpPr>
                <p:cNvPr id="93208" name="Freeform 24"/>
                <p:cNvSpPr>
                  <a:spLocks/>
                </p:cNvSpPr>
                <p:nvPr userDrawn="1"/>
              </p:nvSpPr>
              <p:spPr bwMode="auto">
                <a:xfrm>
                  <a:off x="1004" y="3562"/>
                  <a:ext cx="43" cy="117"/>
                </a:xfrm>
                <a:custGeom>
                  <a:avLst/>
                  <a:gdLst/>
                  <a:ahLst/>
                  <a:cxnLst>
                    <a:cxn ang="0">
                      <a:pos x="0" y="19"/>
                    </a:cxn>
                    <a:cxn ang="0">
                      <a:pos x="36" y="93"/>
                    </a:cxn>
                    <a:cxn ang="0">
                      <a:pos x="44" y="154"/>
                    </a:cxn>
                    <a:cxn ang="0">
                      <a:pos x="27" y="234"/>
                    </a:cxn>
                    <a:cxn ang="0">
                      <a:pos x="80" y="220"/>
                    </a:cxn>
                    <a:cxn ang="0">
                      <a:pos x="87" y="116"/>
                    </a:cxn>
                    <a:cxn ang="0">
                      <a:pos x="46" y="0"/>
                    </a:cxn>
                    <a:cxn ang="0">
                      <a:pos x="0" y="19"/>
                    </a:cxn>
                    <a:cxn ang="0">
                      <a:pos x="0" y="19"/>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w="9525">
                  <a:noFill/>
                  <a:round/>
                  <a:headEnd/>
                  <a:tailEnd/>
                </a:ln>
              </p:spPr>
              <p:txBody>
                <a:bodyPr/>
                <a:lstStyle/>
                <a:p>
                  <a:endParaRPr lang="fa-IR"/>
                </a:p>
              </p:txBody>
            </p:sp>
          </p:grpSp>
          <p:sp>
            <p:nvSpPr>
              <p:cNvPr id="93209" name="Freeform 25"/>
              <p:cNvSpPr>
                <a:spLocks/>
              </p:cNvSpPr>
              <p:nvPr userDrawn="1"/>
            </p:nvSpPr>
            <p:spPr bwMode="auto">
              <a:xfrm>
                <a:off x="76" y="3732"/>
                <a:ext cx="595" cy="250"/>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fa-IR"/>
              </a:p>
            </p:txBody>
          </p:sp>
          <p:sp>
            <p:nvSpPr>
              <p:cNvPr id="93210" name="Freeform 26"/>
              <p:cNvSpPr>
                <a:spLocks/>
              </p:cNvSpPr>
              <p:nvPr userDrawn="1"/>
            </p:nvSpPr>
            <p:spPr bwMode="auto">
              <a:xfrm>
                <a:off x="260" y="3886"/>
                <a:ext cx="244" cy="148"/>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fa-IR"/>
              </a:p>
            </p:txBody>
          </p:sp>
          <p:sp>
            <p:nvSpPr>
              <p:cNvPr id="93211" name="Freeform 27"/>
              <p:cNvSpPr>
                <a:spLocks/>
              </p:cNvSpPr>
              <p:nvPr userDrawn="1"/>
            </p:nvSpPr>
            <p:spPr bwMode="auto">
              <a:xfrm>
                <a:off x="565" y="3680"/>
                <a:ext cx="107" cy="238"/>
              </a:xfrm>
              <a:custGeom>
                <a:avLst/>
                <a:gdLst/>
                <a:ahLst/>
                <a:cxnLst>
                  <a:cxn ang="0">
                    <a:pos x="24" y="0"/>
                  </a:cxn>
                  <a:cxn ang="0">
                    <a:pos x="91" y="25"/>
                  </a:cxn>
                  <a:cxn ang="0">
                    <a:pos x="80" y="192"/>
                  </a:cxn>
                  <a:cxn ang="0">
                    <a:pos x="106" y="327"/>
                  </a:cxn>
                  <a:cxn ang="0">
                    <a:pos x="213" y="451"/>
                  </a:cxn>
                  <a:cxn ang="0">
                    <a:pos x="97" y="478"/>
                  </a:cxn>
                  <a:cxn ang="0">
                    <a:pos x="30" y="344"/>
                  </a:cxn>
                  <a:cxn ang="0">
                    <a:pos x="0" y="57"/>
                  </a:cxn>
                  <a:cxn ang="0">
                    <a:pos x="24" y="0"/>
                  </a:cxn>
                  <a:cxn ang="0">
                    <a:pos x="24" y="0"/>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w="9525">
                <a:noFill/>
                <a:round/>
                <a:headEnd/>
                <a:tailEnd/>
              </a:ln>
            </p:spPr>
            <p:txBody>
              <a:bodyPr/>
              <a:lstStyle/>
              <a:p>
                <a:endParaRPr lang="fa-IR"/>
              </a:p>
            </p:txBody>
          </p:sp>
          <p:grpSp>
            <p:nvGrpSpPr>
              <p:cNvPr id="5" name="Group 28"/>
              <p:cNvGrpSpPr>
                <a:grpSpLocks/>
              </p:cNvGrpSpPr>
              <p:nvPr userDrawn="1"/>
            </p:nvGrpSpPr>
            <p:grpSpPr bwMode="auto">
              <a:xfrm>
                <a:off x="5" y="3490"/>
                <a:ext cx="1124" cy="678"/>
                <a:chOff x="5" y="3490"/>
                <a:chExt cx="1124" cy="678"/>
              </a:xfrm>
            </p:grpSpPr>
            <p:sp>
              <p:nvSpPr>
                <p:cNvPr id="93213" name="Freeform 29"/>
                <p:cNvSpPr>
                  <a:spLocks/>
                </p:cNvSpPr>
                <p:nvPr userDrawn="1"/>
              </p:nvSpPr>
              <p:spPr bwMode="auto">
                <a:xfrm>
                  <a:off x="669" y="4048"/>
                  <a:ext cx="75" cy="87"/>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fa-IR"/>
                </a:p>
              </p:txBody>
            </p:sp>
            <p:sp>
              <p:nvSpPr>
                <p:cNvPr id="93214" name="Freeform 30"/>
                <p:cNvSpPr>
                  <a:spLocks/>
                </p:cNvSpPr>
                <p:nvPr userDrawn="1"/>
              </p:nvSpPr>
              <p:spPr bwMode="auto">
                <a:xfrm>
                  <a:off x="5" y="3728"/>
                  <a:ext cx="842" cy="440"/>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fa-IR"/>
                </a:p>
              </p:txBody>
            </p:sp>
            <p:sp>
              <p:nvSpPr>
                <p:cNvPr id="93215" name="Freeform 31"/>
                <p:cNvSpPr>
                  <a:spLocks/>
                </p:cNvSpPr>
                <p:nvPr userDrawn="1"/>
              </p:nvSpPr>
              <p:spPr bwMode="auto">
                <a:xfrm>
                  <a:off x="106" y="3770"/>
                  <a:ext cx="80" cy="167"/>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fa-IR"/>
                </a:p>
              </p:txBody>
            </p:sp>
            <p:sp>
              <p:nvSpPr>
                <p:cNvPr id="93216" name="Freeform 32"/>
                <p:cNvSpPr>
                  <a:spLocks/>
                </p:cNvSpPr>
                <p:nvPr userDrawn="1"/>
              </p:nvSpPr>
              <p:spPr bwMode="auto">
                <a:xfrm>
                  <a:off x="449" y="3490"/>
                  <a:ext cx="322" cy="594"/>
                </a:xfrm>
                <a:custGeom>
                  <a:avLst/>
                  <a:gdLst/>
                  <a:ahLst/>
                  <a:cxnLst>
                    <a:cxn ang="0">
                      <a:pos x="218" y="896"/>
                    </a:cxn>
                    <a:cxn ang="0">
                      <a:pos x="0" y="124"/>
                    </a:cxn>
                    <a:cxn ang="0">
                      <a:pos x="81" y="38"/>
                    </a:cxn>
                    <a:cxn ang="0">
                      <a:pos x="258" y="0"/>
                    </a:cxn>
                    <a:cxn ang="0">
                      <a:pos x="399" y="57"/>
                    </a:cxn>
                    <a:cxn ang="0">
                      <a:pos x="642" y="1188"/>
                    </a:cxn>
                    <a:cxn ang="0">
                      <a:pos x="555" y="1091"/>
                    </a:cxn>
                    <a:cxn ang="0">
                      <a:pos x="355" y="97"/>
                    </a:cxn>
                    <a:cxn ang="0">
                      <a:pos x="226" y="61"/>
                    </a:cxn>
                    <a:cxn ang="0">
                      <a:pos x="119" y="74"/>
                    </a:cxn>
                    <a:cxn ang="0">
                      <a:pos x="76" y="141"/>
                    </a:cxn>
                    <a:cxn ang="0">
                      <a:pos x="306" y="924"/>
                    </a:cxn>
                    <a:cxn ang="0">
                      <a:pos x="218" y="896"/>
                    </a:cxn>
                    <a:cxn ang="0">
                      <a:pos x="218" y="896"/>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w="9525">
                  <a:noFill/>
                  <a:round/>
                  <a:headEnd/>
                  <a:tailEnd/>
                </a:ln>
              </p:spPr>
              <p:txBody>
                <a:bodyPr/>
                <a:lstStyle/>
                <a:p>
                  <a:endParaRPr lang="fa-IR"/>
                </a:p>
              </p:txBody>
            </p:sp>
            <p:sp>
              <p:nvSpPr>
                <p:cNvPr id="93217" name="Freeform 33"/>
                <p:cNvSpPr>
                  <a:spLocks/>
                </p:cNvSpPr>
                <p:nvPr userDrawn="1"/>
              </p:nvSpPr>
              <p:spPr bwMode="auto">
                <a:xfrm>
                  <a:off x="578" y="3650"/>
                  <a:ext cx="96" cy="252"/>
                </a:xfrm>
                <a:custGeom>
                  <a:avLst/>
                  <a:gdLst/>
                  <a:ahLst/>
                  <a:cxnLst>
                    <a:cxn ang="0">
                      <a:pos x="0" y="27"/>
                    </a:cxn>
                    <a:cxn ang="0">
                      <a:pos x="76" y="194"/>
                    </a:cxn>
                    <a:cxn ang="0">
                      <a:pos x="113" y="318"/>
                    </a:cxn>
                    <a:cxn ang="0">
                      <a:pos x="116" y="504"/>
                    </a:cxn>
                    <a:cxn ang="0">
                      <a:pos x="192" y="504"/>
                    </a:cxn>
                    <a:cxn ang="0">
                      <a:pos x="187" y="360"/>
                    </a:cxn>
                    <a:cxn ang="0">
                      <a:pos x="162" y="208"/>
                    </a:cxn>
                    <a:cxn ang="0">
                      <a:pos x="99" y="59"/>
                    </a:cxn>
                    <a:cxn ang="0">
                      <a:pos x="63" y="0"/>
                    </a:cxn>
                    <a:cxn ang="0">
                      <a:pos x="0" y="27"/>
                    </a:cxn>
                    <a:cxn ang="0">
                      <a:pos x="0" y="27"/>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w="9525">
                  <a:noFill/>
                  <a:round/>
                  <a:headEnd/>
                  <a:tailEnd/>
                </a:ln>
              </p:spPr>
              <p:txBody>
                <a:bodyPr/>
                <a:lstStyle/>
                <a:p>
                  <a:endParaRPr lang="fa-IR"/>
                </a:p>
              </p:txBody>
            </p:sp>
            <p:sp>
              <p:nvSpPr>
                <p:cNvPr id="93218" name="Freeform 34"/>
                <p:cNvSpPr>
                  <a:spLocks/>
                </p:cNvSpPr>
                <p:nvPr userDrawn="1"/>
              </p:nvSpPr>
              <p:spPr bwMode="auto">
                <a:xfrm>
                  <a:off x="328" y="3630"/>
                  <a:ext cx="195" cy="135"/>
                </a:xfrm>
                <a:custGeom>
                  <a:avLst/>
                  <a:gdLst/>
                  <a:ahLst/>
                  <a:cxnLst>
                    <a:cxn ang="0">
                      <a:pos x="297" y="0"/>
                    </a:cxn>
                    <a:cxn ang="0">
                      <a:pos x="257" y="17"/>
                    </a:cxn>
                    <a:cxn ang="0">
                      <a:pos x="253" y="66"/>
                    </a:cxn>
                    <a:cxn ang="0">
                      <a:pos x="0" y="169"/>
                    </a:cxn>
                    <a:cxn ang="0">
                      <a:pos x="0" y="222"/>
                    </a:cxn>
                    <a:cxn ang="0">
                      <a:pos x="284" y="226"/>
                    </a:cxn>
                    <a:cxn ang="0">
                      <a:pos x="320" y="269"/>
                    </a:cxn>
                    <a:cxn ang="0">
                      <a:pos x="390" y="266"/>
                    </a:cxn>
                    <a:cxn ang="0">
                      <a:pos x="383" y="190"/>
                    </a:cxn>
                    <a:cxn ang="0">
                      <a:pos x="116" y="176"/>
                    </a:cxn>
                    <a:cxn ang="0">
                      <a:pos x="333" y="89"/>
                    </a:cxn>
                    <a:cxn ang="0">
                      <a:pos x="297" y="0"/>
                    </a:cxn>
                    <a:cxn ang="0">
                      <a:pos x="297" y="0"/>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w="9525">
                  <a:noFill/>
                  <a:round/>
                  <a:headEnd/>
                  <a:tailEnd/>
                </a:ln>
              </p:spPr>
              <p:txBody>
                <a:bodyPr/>
                <a:lstStyle/>
                <a:p>
                  <a:endParaRPr lang="fa-IR"/>
                </a:p>
              </p:txBody>
            </p:sp>
            <p:sp>
              <p:nvSpPr>
                <p:cNvPr id="93219" name="Freeform 35"/>
                <p:cNvSpPr>
                  <a:spLocks/>
                </p:cNvSpPr>
                <p:nvPr userDrawn="1"/>
              </p:nvSpPr>
              <p:spPr bwMode="auto">
                <a:xfrm>
                  <a:off x="658" y="3538"/>
                  <a:ext cx="471" cy="212"/>
                </a:xfrm>
                <a:custGeom>
                  <a:avLst/>
                  <a:gdLst/>
                  <a:ahLst/>
                  <a:cxnLst>
                    <a:cxn ang="0">
                      <a:pos x="0" y="131"/>
                    </a:cxn>
                    <a:cxn ang="0">
                      <a:pos x="863" y="0"/>
                    </a:cxn>
                    <a:cxn ang="0">
                      <a:pos x="926" y="78"/>
                    </a:cxn>
                    <a:cxn ang="0">
                      <a:pos x="941" y="181"/>
                    </a:cxn>
                    <a:cxn ang="0">
                      <a:pos x="903" y="282"/>
                    </a:cxn>
                    <a:cxn ang="0">
                      <a:pos x="57" y="424"/>
                    </a:cxn>
                    <a:cxn ang="0">
                      <a:pos x="53" y="384"/>
                    </a:cxn>
                    <a:cxn ang="0">
                      <a:pos x="863" y="242"/>
                    </a:cxn>
                    <a:cxn ang="0">
                      <a:pos x="893" y="145"/>
                    </a:cxn>
                    <a:cxn ang="0">
                      <a:pos x="840" y="57"/>
                    </a:cxn>
                    <a:cxn ang="0">
                      <a:pos x="0" y="185"/>
                    </a:cxn>
                    <a:cxn ang="0">
                      <a:pos x="0" y="131"/>
                    </a:cxn>
                    <a:cxn ang="0">
                      <a:pos x="0" y="131"/>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w="9525">
                  <a:noFill/>
                  <a:round/>
                  <a:headEnd/>
                  <a:tailEnd/>
                </a:ln>
              </p:spPr>
              <p:txBody>
                <a:bodyPr/>
                <a:lstStyle/>
                <a:p>
                  <a:endParaRPr lang="fa-IR"/>
                </a:p>
              </p:txBody>
            </p:sp>
            <p:sp>
              <p:nvSpPr>
                <p:cNvPr id="93220" name="Freeform 36"/>
                <p:cNvSpPr>
                  <a:spLocks/>
                </p:cNvSpPr>
                <p:nvPr userDrawn="1"/>
              </p:nvSpPr>
              <p:spPr bwMode="auto">
                <a:xfrm>
                  <a:off x="717" y="3606"/>
                  <a:ext cx="245" cy="86"/>
                </a:xfrm>
                <a:custGeom>
                  <a:avLst/>
                  <a:gdLst/>
                  <a:ahLst/>
                  <a:cxnLst>
                    <a:cxn ang="0">
                      <a:pos x="0" y="126"/>
                    </a:cxn>
                    <a:cxn ang="0">
                      <a:pos x="66" y="173"/>
                    </a:cxn>
                    <a:cxn ang="0">
                      <a:pos x="222" y="166"/>
                    </a:cxn>
                    <a:cxn ang="0">
                      <a:pos x="418" y="116"/>
                    </a:cxn>
                    <a:cxn ang="0">
                      <a:pos x="488" y="42"/>
                    </a:cxn>
                    <a:cxn ang="0">
                      <a:pos x="443" y="2"/>
                    </a:cxn>
                    <a:cxn ang="0">
                      <a:pos x="253" y="0"/>
                    </a:cxn>
                    <a:cxn ang="0">
                      <a:pos x="110" y="12"/>
                    </a:cxn>
                    <a:cxn ang="0">
                      <a:pos x="15" y="76"/>
                    </a:cxn>
                    <a:cxn ang="0">
                      <a:pos x="112" y="95"/>
                    </a:cxn>
                    <a:cxn ang="0">
                      <a:pos x="275" y="53"/>
                    </a:cxn>
                    <a:cxn ang="0">
                      <a:pos x="416" y="53"/>
                    </a:cxn>
                    <a:cxn ang="0">
                      <a:pos x="268" y="110"/>
                    </a:cxn>
                    <a:cxn ang="0">
                      <a:pos x="142" y="126"/>
                    </a:cxn>
                    <a:cxn ang="0">
                      <a:pos x="0" y="126"/>
                    </a:cxn>
                    <a:cxn ang="0">
                      <a:pos x="0" y="126"/>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w="9525">
                  <a:noFill/>
                  <a:round/>
                  <a:headEnd/>
                  <a:tailEnd/>
                </a:ln>
              </p:spPr>
              <p:txBody>
                <a:bodyPr/>
                <a:lstStyle/>
                <a:p>
                  <a:endParaRPr lang="fa-IR"/>
                </a:p>
              </p:txBody>
            </p:sp>
          </p:grpSp>
        </p:grpSp>
      </p:grpSp>
      <p:grpSp>
        <p:nvGrpSpPr>
          <p:cNvPr id="6" name="Group 37"/>
          <p:cNvGrpSpPr>
            <a:grpSpLocks/>
          </p:cNvGrpSpPr>
          <p:nvPr/>
        </p:nvGrpSpPr>
        <p:grpSpPr bwMode="auto">
          <a:xfrm>
            <a:off x="8680450" y="2116138"/>
            <a:ext cx="385763" cy="4308475"/>
            <a:chOff x="5468" y="1333"/>
            <a:chExt cx="243" cy="2714"/>
          </a:xfrm>
        </p:grpSpPr>
        <p:sp>
          <p:nvSpPr>
            <p:cNvPr id="93222" name="Freeform 38"/>
            <p:cNvSpPr>
              <a:spLocks/>
            </p:cNvSpPr>
            <p:nvPr userDrawn="1"/>
          </p:nvSpPr>
          <p:spPr bwMode="auto">
            <a:xfrm flipH="1">
              <a:off x="5468" y="2620"/>
              <a:ext cx="205" cy="1427"/>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fa-IR"/>
            </a:p>
          </p:txBody>
        </p:sp>
        <p:sp>
          <p:nvSpPr>
            <p:cNvPr id="93223" name="Freeform 39"/>
            <p:cNvSpPr>
              <a:spLocks/>
            </p:cNvSpPr>
            <p:nvPr userDrawn="1"/>
          </p:nvSpPr>
          <p:spPr bwMode="auto">
            <a:xfrm flipH="1">
              <a:off x="5506" y="1333"/>
              <a:ext cx="205" cy="1633"/>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fa-IR"/>
            </a:p>
          </p:txBody>
        </p:sp>
      </p:grpSp>
      <p:grpSp>
        <p:nvGrpSpPr>
          <p:cNvPr id="7" name="Group 40" descr="crayon"/>
          <p:cNvGrpSpPr>
            <a:grpSpLocks/>
          </p:cNvGrpSpPr>
          <p:nvPr/>
        </p:nvGrpSpPr>
        <p:grpSpPr bwMode="auto">
          <a:xfrm>
            <a:off x="7318375" y="90488"/>
            <a:ext cx="2133600" cy="1911350"/>
            <a:chOff x="4610" y="57"/>
            <a:chExt cx="1344" cy="1204"/>
          </a:xfrm>
        </p:grpSpPr>
        <p:grpSp>
          <p:nvGrpSpPr>
            <p:cNvPr id="8" name="Group 41"/>
            <p:cNvGrpSpPr>
              <a:grpSpLocks/>
            </p:cNvGrpSpPr>
            <p:nvPr userDrawn="1"/>
          </p:nvGrpSpPr>
          <p:grpSpPr bwMode="auto">
            <a:xfrm>
              <a:off x="4610" y="57"/>
              <a:ext cx="1344" cy="1204"/>
              <a:chOff x="4610" y="57"/>
              <a:chExt cx="1344" cy="1204"/>
            </a:xfrm>
          </p:grpSpPr>
          <p:sp>
            <p:nvSpPr>
              <p:cNvPr id="93226" name="Freeform 42"/>
              <p:cNvSpPr>
                <a:spLocks/>
              </p:cNvSpPr>
              <p:nvPr userDrawn="1"/>
            </p:nvSpPr>
            <p:spPr bwMode="auto">
              <a:xfrm rot="-3172564">
                <a:off x="5430" y="1086"/>
                <a:ext cx="62" cy="288"/>
              </a:xfrm>
              <a:custGeom>
                <a:avLst/>
                <a:gdLst/>
                <a:ahLst/>
                <a:cxnLst>
                  <a:cxn ang="0">
                    <a:pos x="123" y="9"/>
                  </a:cxn>
                  <a:cxn ang="0">
                    <a:pos x="131" y="342"/>
                  </a:cxn>
                  <a:cxn ang="0">
                    <a:pos x="0" y="806"/>
                  </a:cxn>
                  <a:cxn ang="0">
                    <a:pos x="79" y="789"/>
                  </a:cxn>
                  <a:cxn ang="0">
                    <a:pos x="218" y="376"/>
                  </a:cxn>
                  <a:cxn ang="0">
                    <a:pos x="245" y="0"/>
                  </a:cxn>
                  <a:cxn ang="0">
                    <a:pos x="123" y="9"/>
                  </a:cxn>
                  <a:cxn ang="0">
                    <a:pos x="123" y="9"/>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w="9525">
                <a:noFill/>
                <a:round/>
                <a:headEnd/>
                <a:tailEnd/>
              </a:ln>
            </p:spPr>
            <p:txBody>
              <a:bodyPr/>
              <a:lstStyle/>
              <a:p>
                <a:endParaRPr lang="fa-IR"/>
              </a:p>
            </p:txBody>
          </p:sp>
          <p:grpSp>
            <p:nvGrpSpPr>
              <p:cNvPr id="9" name="Group 43"/>
              <p:cNvGrpSpPr>
                <a:grpSpLocks/>
              </p:cNvGrpSpPr>
              <p:nvPr userDrawn="1"/>
            </p:nvGrpSpPr>
            <p:grpSpPr bwMode="auto">
              <a:xfrm>
                <a:off x="4610" y="57"/>
                <a:ext cx="1344" cy="985"/>
                <a:chOff x="4610" y="57"/>
                <a:chExt cx="1344" cy="985"/>
              </a:xfrm>
            </p:grpSpPr>
            <p:sp>
              <p:nvSpPr>
                <p:cNvPr id="93228" name="Freeform 44"/>
                <p:cNvSpPr>
                  <a:spLocks/>
                </p:cNvSpPr>
                <p:nvPr userDrawn="1"/>
              </p:nvSpPr>
              <p:spPr bwMode="auto">
                <a:xfrm rot="-3172564">
                  <a:off x="4966" y="71"/>
                  <a:ext cx="153" cy="125"/>
                </a:xfrm>
                <a:custGeom>
                  <a:avLst/>
                  <a:gdLst/>
                  <a:ahLst/>
                  <a:cxnLst>
                    <a:cxn ang="0">
                      <a:pos x="0" y="0"/>
                    </a:cxn>
                    <a:cxn ang="0">
                      <a:pos x="298" y="184"/>
                    </a:cxn>
                    <a:cxn ang="0">
                      <a:pos x="500" y="349"/>
                    </a:cxn>
                    <a:cxn ang="0">
                      <a:pos x="604" y="140"/>
                    </a:cxn>
                    <a:cxn ang="0">
                      <a:pos x="359" y="9"/>
                    </a:cxn>
                    <a:cxn ang="0">
                      <a:pos x="464" y="184"/>
                    </a:cxn>
                    <a:cxn ang="0">
                      <a:pos x="131" y="17"/>
                    </a:cxn>
                    <a:cxn ang="0">
                      <a:pos x="0" y="0"/>
                    </a:cxn>
                    <a:cxn ang="0">
                      <a:pos x="0" y="0"/>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w="9525">
                  <a:noFill/>
                  <a:round/>
                  <a:headEnd/>
                  <a:tailEnd/>
                </a:ln>
              </p:spPr>
              <p:txBody>
                <a:bodyPr/>
                <a:lstStyle/>
                <a:p>
                  <a:endParaRPr lang="fa-IR"/>
                </a:p>
              </p:txBody>
            </p:sp>
            <p:sp>
              <p:nvSpPr>
                <p:cNvPr id="93229" name="Freeform 45"/>
                <p:cNvSpPr>
                  <a:spLocks/>
                </p:cNvSpPr>
                <p:nvPr userDrawn="1"/>
              </p:nvSpPr>
              <p:spPr bwMode="auto">
                <a:xfrm rot="-3172564">
                  <a:off x="5048" y="332"/>
                  <a:ext cx="269" cy="438"/>
                </a:xfrm>
                <a:custGeom>
                  <a:avLst/>
                  <a:gdLst/>
                  <a:ahLst/>
                  <a:cxnLst>
                    <a:cxn ang="0">
                      <a:pos x="741" y="129"/>
                    </a:cxn>
                    <a:cxn ang="0">
                      <a:pos x="485" y="352"/>
                    </a:cxn>
                    <a:cxn ang="0">
                      <a:pos x="163" y="762"/>
                    </a:cxn>
                    <a:cxn ang="0">
                      <a:pos x="0" y="1101"/>
                    </a:cxn>
                    <a:cxn ang="0">
                      <a:pos x="59" y="1230"/>
                    </a:cxn>
                    <a:cxn ang="0">
                      <a:pos x="262" y="1201"/>
                    </a:cxn>
                    <a:cxn ang="0">
                      <a:pos x="578" y="914"/>
                    </a:cxn>
                    <a:cxn ang="0">
                      <a:pos x="876" y="534"/>
                    </a:cxn>
                    <a:cxn ang="0">
                      <a:pos x="1034" y="270"/>
                    </a:cxn>
                    <a:cxn ang="0">
                      <a:pos x="1064" y="84"/>
                    </a:cxn>
                    <a:cxn ang="0">
                      <a:pos x="977" y="0"/>
                    </a:cxn>
                    <a:cxn ang="0">
                      <a:pos x="836" y="65"/>
                    </a:cxn>
                    <a:cxn ang="0">
                      <a:pos x="969" y="107"/>
                    </a:cxn>
                    <a:cxn ang="0">
                      <a:pos x="876" y="352"/>
                    </a:cxn>
                    <a:cxn ang="0">
                      <a:pos x="690" y="656"/>
                    </a:cxn>
                    <a:cxn ang="0">
                      <a:pos x="350" y="1008"/>
                    </a:cxn>
                    <a:cxn ang="0">
                      <a:pos x="116" y="1114"/>
                    </a:cxn>
                    <a:cxn ang="0">
                      <a:pos x="135" y="943"/>
                    </a:cxn>
                    <a:cxn ang="0">
                      <a:pos x="437" y="504"/>
                    </a:cxn>
                    <a:cxn ang="0">
                      <a:pos x="831" y="118"/>
                    </a:cxn>
                    <a:cxn ang="0">
                      <a:pos x="741" y="129"/>
                    </a:cxn>
                    <a:cxn ang="0">
                      <a:pos x="741" y="129"/>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w="9525">
                  <a:noFill/>
                  <a:round/>
                  <a:headEnd/>
                  <a:tailEnd/>
                </a:ln>
              </p:spPr>
              <p:txBody>
                <a:bodyPr/>
                <a:lstStyle/>
                <a:p>
                  <a:endParaRPr lang="fa-IR"/>
                </a:p>
              </p:txBody>
            </p:sp>
            <p:sp>
              <p:nvSpPr>
                <p:cNvPr id="93230" name="Freeform 46"/>
                <p:cNvSpPr>
                  <a:spLocks/>
                </p:cNvSpPr>
                <p:nvPr userDrawn="1"/>
              </p:nvSpPr>
              <p:spPr bwMode="auto">
                <a:xfrm rot="-3172564">
                  <a:off x="4858" y="182"/>
                  <a:ext cx="505" cy="898"/>
                </a:xfrm>
                <a:custGeom>
                  <a:avLst/>
                  <a:gdLst/>
                  <a:ahLst/>
                  <a:cxnLst>
                    <a:cxn ang="0">
                      <a:pos x="1941" y="0"/>
                    </a:cxn>
                    <a:cxn ang="0">
                      <a:pos x="0" y="2521"/>
                    </a:cxn>
                    <a:cxn ang="0">
                      <a:pos x="192" y="2450"/>
                    </a:cxn>
                    <a:cxn ang="0">
                      <a:pos x="2002" y="61"/>
                    </a:cxn>
                    <a:cxn ang="0">
                      <a:pos x="1941" y="0"/>
                    </a:cxn>
                    <a:cxn ang="0">
                      <a:pos x="1941" y="0"/>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w="9525">
                  <a:noFill/>
                  <a:round/>
                  <a:headEnd/>
                  <a:tailEnd/>
                </a:ln>
              </p:spPr>
              <p:txBody>
                <a:bodyPr/>
                <a:lstStyle/>
                <a:p>
                  <a:endParaRPr lang="fa-IR"/>
                </a:p>
              </p:txBody>
            </p:sp>
            <p:sp>
              <p:nvSpPr>
                <p:cNvPr id="93231" name="Freeform 47"/>
                <p:cNvSpPr>
                  <a:spLocks/>
                </p:cNvSpPr>
                <p:nvPr userDrawn="1"/>
              </p:nvSpPr>
              <p:spPr bwMode="auto">
                <a:xfrm rot="-3172564">
                  <a:off x="4903" y="-19"/>
                  <a:ext cx="758" cy="1344"/>
                </a:xfrm>
                <a:custGeom>
                  <a:avLst/>
                  <a:gdLst/>
                  <a:ahLst/>
                  <a:cxnLst>
                    <a:cxn ang="0">
                      <a:pos x="95" y="2844"/>
                    </a:cxn>
                    <a:cxn ang="0">
                      <a:pos x="394" y="2834"/>
                    </a:cxn>
                    <a:cxn ang="0">
                      <a:pos x="821" y="3009"/>
                    </a:cxn>
                    <a:cxn ang="0">
                      <a:pos x="681" y="2817"/>
                    </a:cxn>
                    <a:cxn ang="0">
                      <a:pos x="367" y="2703"/>
                    </a:cxn>
                    <a:cxn ang="0">
                      <a:pos x="637" y="2720"/>
                    </a:cxn>
                    <a:cxn ang="0">
                      <a:pos x="979" y="2870"/>
                    </a:cxn>
                    <a:cxn ang="0">
                      <a:pos x="2859" y="420"/>
                    </a:cxn>
                    <a:cxn ang="0">
                      <a:pos x="2578" y="148"/>
                    </a:cxn>
                    <a:cxn ang="0">
                      <a:pos x="2308" y="0"/>
                    </a:cxn>
                    <a:cxn ang="0">
                      <a:pos x="2692" y="78"/>
                    </a:cxn>
                    <a:cxn ang="0">
                      <a:pos x="3007" y="428"/>
                    </a:cxn>
                    <a:cxn ang="0">
                      <a:pos x="831" y="3273"/>
                    </a:cxn>
                    <a:cxn ang="0">
                      <a:pos x="481" y="3412"/>
                    </a:cxn>
                    <a:cxn ang="0">
                      <a:pos x="105" y="3771"/>
                    </a:cxn>
                    <a:cxn ang="0">
                      <a:pos x="0" y="3667"/>
                    </a:cxn>
                    <a:cxn ang="0">
                      <a:pos x="131" y="3631"/>
                    </a:cxn>
                    <a:cxn ang="0">
                      <a:pos x="376" y="3385"/>
                    </a:cxn>
                    <a:cxn ang="0">
                      <a:pos x="165" y="3273"/>
                    </a:cxn>
                    <a:cxn ang="0">
                      <a:pos x="165" y="3176"/>
                    </a:cxn>
                    <a:cxn ang="0">
                      <a:pos x="411" y="3298"/>
                    </a:cxn>
                    <a:cxn ang="0">
                      <a:pos x="411" y="3186"/>
                    </a:cxn>
                    <a:cxn ang="0">
                      <a:pos x="603" y="3220"/>
                    </a:cxn>
                    <a:cxn ang="0">
                      <a:pos x="428" y="3079"/>
                    </a:cxn>
                    <a:cxn ang="0">
                      <a:pos x="629" y="3062"/>
                    </a:cxn>
                    <a:cxn ang="0">
                      <a:pos x="95" y="2844"/>
                    </a:cxn>
                    <a:cxn ang="0">
                      <a:pos x="95" y="2844"/>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w="9525">
                  <a:noFill/>
                  <a:round/>
                  <a:headEnd/>
                  <a:tailEnd/>
                </a:ln>
              </p:spPr>
              <p:txBody>
                <a:bodyPr/>
                <a:lstStyle/>
                <a:p>
                  <a:endParaRPr lang="fa-IR"/>
                </a:p>
              </p:txBody>
            </p:sp>
            <p:sp>
              <p:nvSpPr>
                <p:cNvPr id="93232" name="Freeform 48"/>
                <p:cNvSpPr>
                  <a:spLocks/>
                </p:cNvSpPr>
                <p:nvPr userDrawn="1"/>
              </p:nvSpPr>
              <p:spPr bwMode="auto">
                <a:xfrm rot="-3172564">
                  <a:off x="5297" y="897"/>
                  <a:ext cx="169" cy="122"/>
                </a:xfrm>
                <a:custGeom>
                  <a:avLst/>
                  <a:gdLst/>
                  <a:ahLst/>
                  <a:cxnLst>
                    <a:cxn ang="0">
                      <a:pos x="0" y="80"/>
                    </a:cxn>
                    <a:cxn ang="0">
                      <a:pos x="255" y="106"/>
                    </a:cxn>
                    <a:cxn ang="0">
                      <a:pos x="639" y="342"/>
                    </a:cxn>
                    <a:cxn ang="0">
                      <a:pos x="673" y="289"/>
                    </a:cxn>
                    <a:cxn ang="0">
                      <a:pos x="447" y="114"/>
                    </a:cxn>
                    <a:cxn ang="0">
                      <a:pos x="26" y="0"/>
                    </a:cxn>
                    <a:cxn ang="0">
                      <a:pos x="0" y="80"/>
                    </a:cxn>
                    <a:cxn ang="0">
                      <a:pos x="0" y="80"/>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w="9525">
                  <a:noFill/>
                  <a:round/>
                  <a:headEnd/>
                  <a:tailEnd/>
                </a:ln>
              </p:spPr>
              <p:txBody>
                <a:bodyPr/>
                <a:lstStyle/>
                <a:p>
                  <a:endParaRPr lang="fa-IR"/>
                </a:p>
              </p:txBody>
            </p:sp>
            <p:sp>
              <p:nvSpPr>
                <p:cNvPr id="93233" name="Freeform 49"/>
                <p:cNvSpPr>
                  <a:spLocks/>
                </p:cNvSpPr>
                <p:nvPr userDrawn="1"/>
              </p:nvSpPr>
              <p:spPr bwMode="auto">
                <a:xfrm rot="-3172564">
                  <a:off x="5253" y="806"/>
                  <a:ext cx="181" cy="144"/>
                </a:xfrm>
                <a:custGeom>
                  <a:avLst/>
                  <a:gdLst/>
                  <a:ahLst/>
                  <a:cxnLst>
                    <a:cxn ang="0">
                      <a:pos x="0" y="78"/>
                    </a:cxn>
                    <a:cxn ang="0">
                      <a:pos x="340" y="148"/>
                    </a:cxn>
                    <a:cxn ang="0">
                      <a:pos x="638" y="403"/>
                    </a:cxn>
                    <a:cxn ang="0">
                      <a:pos x="716" y="296"/>
                    </a:cxn>
                    <a:cxn ang="0">
                      <a:pos x="420" y="114"/>
                    </a:cxn>
                    <a:cxn ang="0">
                      <a:pos x="70" y="0"/>
                    </a:cxn>
                    <a:cxn ang="0">
                      <a:pos x="0" y="78"/>
                    </a:cxn>
                    <a:cxn ang="0">
                      <a:pos x="0" y="78"/>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w="9525">
                  <a:noFill/>
                  <a:round/>
                  <a:headEnd/>
                  <a:tailEnd/>
                </a:ln>
              </p:spPr>
              <p:txBody>
                <a:bodyPr/>
                <a:lstStyle/>
                <a:p>
                  <a:endParaRPr lang="fa-IR"/>
                </a:p>
              </p:txBody>
            </p:sp>
            <p:sp>
              <p:nvSpPr>
                <p:cNvPr id="93234" name="Freeform 50"/>
                <p:cNvSpPr>
                  <a:spLocks/>
                </p:cNvSpPr>
                <p:nvPr userDrawn="1"/>
              </p:nvSpPr>
              <p:spPr bwMode="auto">
                <a:xfrm rot="-3172564">
                  <a:off x="4985" y="210"/>
                  <a:ext cx="181" cy="147"/>
                </a:xfrm>
                <a:custGeom>
                  <a:avLst/>
                  <a:gdLst/>
                  <a:ahLst/>
                  <a:cxnLst>
                    <a:cxn ang="0">
                      <a:pos x="0" y="78"/>
                    </a:cxn>
                    <a:cxn ang="0">
                      <a:pos x="316" y="139"/>
                    </a:cxn>
                    <a:cxn ang="0">
                      <a:pos x="649" y="411"/>
                    </a:cxn>
                    <a:cxn ang="0">
                      <a:pos x="717" y="314"/>
                    </a:cxn>
                    <a:cxn ang="0">
                      <a:pos x="394" y="87"/>
                    </a:cxn>
                    <a:cxn ang="0">
                      <a:pos x="54" y="0"/>
                    </a:cxn>
                    <a:cxn ang="0">
                      <a:pos x="0" y="78"/>
                    </a:cxn>
                    <a:cxn ang="0">
                      <a:pos x="0" y="78"/>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w="9525">
                  <a:noFill/>
                  <a:round/>
                  <a:headEnd/>
                  <a:tailEnd/>
                </a:ln>
              </p:spPr>
              <p:txBody>
                <a:bodyPr/>
                <a:lstStyle/>
                <a:p>
                  <a:endParaRPr lang="fa-IR"/>
                </a:p>
              </p:txBody>
            </p:sp>
            <p:sp>
              <p:nvSpPr>
                <p:cNvPr id="93235" name="Freeform 51"/>
                <p:cNvSpPr>
                  <a:spLocks/>
                </p:cNvSpPr>
                <p:nvPr userDrawn="1"/>
              </p:nvSpPr>
              <p:spPr bwMode="auto">
                <a:xfrm rot="-3172564">
                  <a:off x="4948" y="142"/>
                  <a:ext cx="179" cy="138"/>
                </a:xfrm>
                <a:custGeom>
                  <a:avLst/>
                  <a:gdLst/>
                  <a:ahLst/>
                  <a:cxnLst>
                    <a:cxn ang="0">
                      <a:pos x="0" y="88"/>
                    </a:cxn>
                    <a:cxn ang="0">
                      <a:pos x="272" y="131"/>
                    </a:cxn>
                    <a:cxn ang="0">
                      <a:pos x="665" y="386"/>
                    </a:cxn>
                    <a:cxn ang="0">
                      <a:pos x="709" y="308"/>
                    </a:cxn>
                    <a:cxn ang="0">
                      <a:pos x="306" y="53"/>
                    </a:cxn>
                    <a:cxn ang="0">
                      <a:pos x="43" y="0"/>
                    </a:cxn>
                    <a:cxn ang="0">
                      <a:pos x="0" y="88"/>
                    </a:cxn>
                    <a:cxn ang="0">
                      <a:pos x="0" y="88"/>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w="9525">
                  <a:noFill/>
                  <a:round/>
                  <a:headEnd/>
                  <a:tailEnd/>
                </a:ln>
              </p:spPr>
              <p:txBody>
                <a:bodyPr/>
                <a:lstStyle/>
                <a:p>
                  <a:endParaRPr lang="fa-IR"/>
                </a:p>
              </p:txBody>
            </p:sp>
          </p:grpSp>
        </p:grpSp>
        <p:sp>
          <p:nvSpPr>
            <p:cNvPr id="93236"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p:spPr>
          <p:txBody>
            <a:bodyPr/>
            <a:lstStyle/>
            <a:p>
              <a:endParaRPr lang="fa-IR"/>
            </a:p>
          </p:txBody>
        </p:sp>
      </p:grpSp>
    </p:spTree>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 id="2147483992" r:id="rId12"/>
  </p:sldLayoutIdLst>
  <p:transition spd="med">
    <p:push dir="r"/>
  </p:transition>
  <p:timing>
    <p:tnLst>
      <p:par>
        <p:cTn id="1" dur="indefinite" restart="never" nodeType="tmRoot"/>
      </p:par>
    </p:tnLst>
  </p:timing>
  <p:txStyles>
    <p:titleStyle>
      <a:lvl1pPr algn="ctr" rtl="1" eaLnBrk="1" fontAlgn="base" hangingPunct="1">
        <a:spcBef>
          <a:spcPct val="0"/>
        </a:spcBef>
        <a:spcAft>
          <a:spcPct val="0"/>
        </a:spcAft>
        <a:defRPr sz="4400">
          <a:solidFill>
            <a:srgbClr val="333399"/>
          </a:solidFill>
          <a:latin typeface="+mj-lt"/>
          <a:ea typeface="+mj-ea"/>
          <a:cs typeface="+mj-cs"/>
        </a:defRPr>
      </a:lvl1pPr>
      <a:lvl2pPr algn="ctr" rtl="1" eaLnBrk="1" fontAlgn="base" hangingPunct="1">
        <a:spcBef>
          <a:spcPct val="0"/>
        </a:spcBef>
        <a:spcAft>
          <a:spcPct val="0"/>
        </a:spcAft>
        <a:defRPr sz="4400">
          <a:solidFill>
            <a:srgbClr val="333399"/>
          </a:solidFill>
          <a:latin typeface="Comic Sans MS" pitchFamily="66" charset="0"/>
        </a:defRPr>
      </a:lvl2pPr>
      <a:lvl3pPr algn="ctr" rtl="1" eaLnBrk="1" fontAlgn="base" hangingPunct="1">
        <a:spcBef>
          <a:spcPct val="0"/>
        </a:spcBef>
        <a:spcAft>
          <a:spcPct val="0"/>
        </a:spcAft>
        <a:defRPr sz="4400">
          <a:solidFill>
            <a:srgbClr val="333399"/>
          </a:solidFill>
          <a:latin typeface="Comic Sans MS" pitchFamily="66" charset="0"/>
        </a:defRPr>
      </a:lvl3pPr>
      <a:lvl4pPr algn="ctr" rtl="1" eaLnBrk="1" fontAlgn="base" hangingPunct="1">
        <a:spcBef>
          <a:spcPct val="0"/>
        </a:spcBef>
        <a:spcAft>
          <a:spcPct val="0"/>
        </a:spcAft>
        <a:defRPr sz="4400">
          <a:solidFill>
            <a:srgbClr val="333399"/>
          </a:solidFill>
          <a:latin typeface="Comic Sans MS" pitchFamily="66" charset="0"/>
        </a:defRPr>
      </a:lvl4pPr>
      <a:lvl5pPr algn="ctr" rtl="1" eaLnBrk="1" fontAlgn="base" hangingPunct="1">
        <a:spcBef>
          <a:spcPct val="0"/>
        </a:spcBef>
        <a:spcAft>
          <a:spcPct val="0"/>
        </a:spcAft>
        <a:defRPr sz="4400">
          <a:solidFill>
            <a:srgbClr val="333399"/>
          </a:solidFill>
          <a:latin typeface="Comic Sans MS" pitchFamily="66" charset="0"/>
        </a:defRPr>
      </a:lvl5pPr>
      <a:lvl6pPr marL="457200" algn="ctr" rtl="1" eaLnBrk="1" fontAlgn="base" hangingPunct="1">
        <a:spcBef>
          <a:spcPct val="0"/>
        </a:spcBef>
        <a:spcAft>
          <a:spcPct val="0"/>
        </a:spcAft>
        <a:defRPr sz="4400">
          <a:solidFill>
            <a:srgbClr val="333399"/>
          </a:solidFill>
          <a:latin typeface="Comic Sans MS" pitchFamily="66" charset="0"/>
        </a:defRPr>
      </a:lvl6pPr>
      <a:lvl7pPr marL="914400" algn="ctr" rtl="1" eaLnBrk="1" fontAlgn="base" hangingPunct="1">
        <a:spcBef>
          <a:spcPct val="0"/>
        </a:spcBef>
        <a:spcAft>
          <a:spcPct val="0"/>
        </a:spcAft>
        <a:defRPr sz="4400">
          <a:solidFill>
            <a:srgbClr val="333399"/>
          </a:solidFill>
          <a:latin typeface="Comic Sans MS" pitchFamily="66" charset="0"/>
        </a:defRPr>
      </a:lvl7pPr>
      <a:lvl8pPr marL="1371600" algn="ctr" rtl="1" eaLnBrk="1" fontAlgn="base" hangingPunct="1">
        <a:spcBef>
          <a:spcPct val="0"/>
        </a:spcBef>
        <a:spcAft>
          <a:spcPct val="0"/>
        </a:spcAft>
        <a:defRPr sz="4400">
          <a:solidFill>
            <a:srgbClr val="333399"/>
          </a:solidFill>
          <a:latin typeface="Comic Sans MS" pitchFamily="66" charset="0"/>
        </a:defRPr>
      </a:lvl8pPr>
      <a:lvl9pPr marL="1828800" algn="ctr" rtl="1" eaLnBrk="1" fontAlgn="base" hangingPunct="1">
        <a:spcBef>
          <a:spcPct val="0"/>
        </a:spcBef>
        <a:spcAft>
          <a:spcPct val="0"/>
        </a:spcAft>
        <a:defRPr sz="4400">
          <a:solidFill>
            <a:srgbClr val="333399"/>
          </a:solidFill>
          <a:latin typeface="Comic Sans MS" pitchFamily="66" charset="0"/>
        </a:defRPr>
      </a:lvl9pPr>
    </p:titleStyle>
    <p:bodyStyle>
      <a:lvl1pPr marL="342900" indent="-342900" algn="r" rtl="1" eaLnBrk="1" fontAlgn="base" hangingPunct="1">
        <a:spcBef>
          <a:spcPct val="20000"/>
        </a:spcBef>
        <a:spcAft>
          <a:spcPct val="0"/>
        </a:spcAft>
        <a:buClr>
          <a:schemeClr val="folHlink"/>
        </a:buClr>
        <a:buFont typeface="Symbol" pitchFamily="18" charset="2"/>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lr>
          <a:schemeClr val="bg2"/>
        </a:buClr>
        <a:buFont typeface="Symbol" pitchFamily="18" charset="2"/>
        <a:buChar char="·"/>
        <a:defRPr sz="2800">
          <a:solidFill>
            <a:schemeClr val="tx1"/>
          </a:solidFill>
          <a:latin typeface="+mn-lt"/>
        </a:defRPr>
      </a:lvl2pPr>
      <a:lvl3pPr marL="1143000" indent="-228600" algn="r" rtl="1" eaLnBrk="1" fontAlgn="base" hangingPunct="1">
        <a:spcBef>
          <a:spcPct val="20000"/>
        </a:spcBef>
        <a:spcAft>
          <a:spcPct val="0"/>
        </a:spcAft>
        <a:buClr>
          <a:schemeClr val="hlink"/>
        </a:buClr>
        <a:buFont typeface="Symbol" pitchFamily="18" charset="2"/>
        <a:buChar char="·"/>
        <a:defRPr sz="2400">
          <a:solidFill>
            <a:schemeClr val="tx1"/>
          </a:solidFill>
          <a:latin typeface="+mn-lt"/>
        </a:defRPr>
      </a:lvl3pPr>
      <a:lvl4pPr marL="1600200" indent="-228600" algn="r" rtl="1" eaLnBrk="1" fontAlgn="base" hangingPunct="1">
        <a:spcBef>
          <a:spcPct val="20000"/>
        </a:spcBef>
        <a:spcAft>
          <a:spcPct val="0"/>
        </a:spcAft>
        <a:buClr>
          <a:schemeClr val="hlink"/>
        </a:buClr>
        <a:buFont typeface="Symbol" pitchFamily="18" charset="2"/>
        <a:buChar char="·"/>
        <a:defRPr sz="2000">
          <a:solidFill>
            <a:schemeClr val="tx1"/>
          </a:solidFill>
          <a:latin typeface="+mn-lt"/>
        </a:defRPr>
      </a:lvl4pPr>
      <a:lvl5pPr marL="2057400" indent="-228600" algn="r" rtl="1" eaLnBrk="1" fontAlgn="base" hangingPunct="1">
        <a:spcBef>
          <a:spcPct val="20000"/>
        </a:spcBef>
        <a:spcAft>
          <a:spcPct val="0"/>
        </a:spcAft>
        <a:buClr>
          <a:schemeClr val="hlink"/>
        </a:buClr>
        <a:buFont typeface="Symbol" pitchFamily="18" charset="2"/>
        <a:buChar char="·"/>
        <a:defRPr sz="2000">
          <a:solidFill>
            <a:schemeClr val="tx1"/>
          </a:solidFill>
          <a:latin typeface="+mn-lt"/>
        </a:defRPr>
      </a:lvl5pPr>
      <a:lvl6pPr marL="2514600" indent="-228600" algn="r" rtl="1" eaLnBrk="1" fontAlgn="base" hangingPunct="1">
        <a:spcBef>
          <a:spcPct val="20000"/>
        </a:spcBef>
        <a:spcAft>
          <a:spcPct val="0"/>
        </a:spcAft>
        <a:buClr>
          <a:schemeClr val="hlink"/>
        </a:buClr>
        <a:buFont typeface="Symbol" pitchFamily="18" charset="2"/>
        <a:buChar char="·"/>
        <a:defRPr sz="2000">
          <a:solidFill>
            <a:schemeClr val="tx1"/>
          </a:solidFill>
          <a:latin typeface="+mn-lt"/>
        </a:defRPr>
      </a:lvl6pPr>
      <a:lvl7pPr marL="2971800" indent="-228600" algn="r" rtl="1" eaLnBrk="1" fontAlgn="base" hangingPunct="1">
        <a:spcBef>
          <a:spcPct val="20000"/>
        </a:spcBef>
        <a:spcAft>
          <a:spcPct val="0"/>
        </a:spcAft>
        <a:buClr>
          <a:schemeClr val="hlink"/>
        </a:buClr>
        <a:buFont typeface="Symbol" pitchFamily="18" charset="2"/>
        <a:buChar char="·"/>
        <a:defRPr sz="2000">
          <a:solidFill>
            <a:schemeClr val="tx1"/>
          </a:solidFill>
          <a:latin typeface="+mn-lt"/>
        </a:defRPr>
      </a:lvl7pPr>
      <a:lvl8pPr marL="3429000" indent="-228600" algn="r" rtl="1" eaLnBrk="1" fontAlgn="base" hangingPunct="1">
        <a:spcBef>
          <a:spcPct val="20000"/>
        </a:spcBef>
        <a:spcAft>
          <a:spcPct val="0"/>
        </a:spcAft>
        <a:buClr>
          <a:schemeClr val="hlink"/>
        </a:buClr>
        <a:buFont typeface="Symbol" pitchFamily="18" charset="2"/>
        <a:buChar char="·"/>
        <a:defRPr sz="2000">
          <a:solidFill>
            <a:schemeClr val="tx1"/>
          </a:solidFill>
          <a:latin typeface="+mn-lt"/>
        </a:defRPr>
      </a:lvl8pPr>
      <a:lvl9pPr marL="3886200" indent="-228600" algn="r" rtl="1" eaLnBrk="1" fontAlgn="base" hangingPunct="1">
        <a:spcBef>
          <a:spcPct val="20000"/>
        </a:spcBef>
        <a:spcAft>
          <a:spcPct val="0"/>
        </a:spcAft>
        <a:buClr>
          <a:schemeClr val="hlink"/>
        </a:buClr>
        <a:buFont typeface="Symbol" pitchFamily="18" charset="2"/>
        <a:buChar char="·"/>
        <a:defRPr sz="2000">
          <a:solidFill>
            <a:schemeClr val="tx1"/>
          </a:solidFill>
          <a:latin typeface="+mn-lt"/>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2B1B13E-D5AF-485E-81A1-82A140076526}" type="datetime4">
              <a:rPr lang="en-US" smtClean="0"/>
              <a:pPr/>
              <a:t>January 2, 2017</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754ED01-E2A0-4C1E-8E21-014B9904157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ransition spd="med">
    <p:push dir="r"/>
  </p:transition>
  <p:timing>
    <p:tnLst>
      <p:par>
        <p:cTn id="1" dur="indefinite" restart="never" nodeType="tmRoot"/>
      </p:par>
    </p:tnLst>
  </p:timing>
  <p:hf sldNum="0"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4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4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6.xml"/><Relationship Id="rId4" Type="http://schemas.openxmlformats.org/officeDocument/2006/relationships/image" Target="../media/image29.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t>
            </a:r>
            <a:endParaRPr lang="en-US" dirty="0"/>
          </a:p>
        </p:txBody>
      </p:sp>
      <p:sp>
        <p:nvSpPr>
          <p:cNvPr id="3" name="Subtitle 2"/>
          <p:cNvSpPr>
            <a:spLocks noGrp="1"/>
          </p:cNvSpPr>
          <p:nvPr>
            <p:ph type="subTitle" idx="1"/>
          </p:nvPr>
        </p:nvSpPr>
        <p:spPr/>
        <p:txBody>
          <a:bodyPr/>
          <a:lstStyle/>
          <a:p>
            <a:r>
              <a:rPr lang="en-US" dirty="0" smtClean="0"/>
              <a:t> </a:t>
            </a:r>
            <a:endParaRPr lang="en-US" dirty="0"/>
          </a:p>
        </p:txBody>
      </p:sp>
      <p:pic>
        <p:nvPicPr>
          <p:cNvPr id="6" name="Picture 5" descr="C:\Users\user\Desktop\سال تولید میلی\q3jy50uskia0h3c0m1k.jpg"/>
          <p:cNvPicPr/>
          <p:nvPr/>
        </p:nvPicPr>
        <p:blipFill>
          <a:blip r:embed="rId2" cstate="print"/>
          <a:srcRect/>
          <a:stretch>
            <a:fillRect/>
          </a:stretch>
        </p:blipFill>
        <p:spPr bwMode="auto">
          <a:xfrm>
            <a:off x="3286116" y="285728"/>
            <a:ext cx="5214974" cy="58579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86426552"/>
      </p:ext>
    </p:extLst>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سرپرستي مدارس جمهوري اسلامي ايران درامارات عربي متحده </a:t>
            </a:r>
            <a:endParaRPr lang="en-US" sz="2800" b="1" dirty="0" smtClean="0">
              <a:solidFill>
                <a:schemeClr val="tx1"/>
              </a:solidFill>
              <a:cs typeface="B Titr" pitchFamily="2" charset="-78"/>
            </a:endParaRPr>
          </a:p>
        </p:txBody>
      </p:sp>
      <p:pic>
        <p:nvPicPr>
          <p:cNvPr id="10" name="Picture 9" descr="Iran flag-XL-anim.gif"/>
          <p:cNvPicPr/>
          <p:nvPr/>
        </p:nvPicPr>
        <p:blipFill>
          <a:blip r:embed="rId2" cstate="print">
            <a:lum/>
          </a:blip>
          <a:stretch>
            <a:fillRect/>
          </a:stretch>
        </p:blipFill>
        <p:spPr>
          <a:xfrm>
            <a:off x="2000233" y="1428736"/>
            <a:ext cx="6072230" cy="3929089"/>
          </a:xfrm>
          <a:prstGeom prst="roundRect">
            <a:avLst>
              <a:gd name="adj" fmla="val 6500"/>
            </a:avLst>
          </a:prstGeom>
          <a:noFill/>
          <a:ln>
            <a:noFill/>
          </a:ln>
        </p:spPr>
      </p:pic>
    </p:spTree>
  </p:cSld>
  <p:clrMapOvr>
    <a:masterClrMapping/>
  </p:clrMapOvr>
  <p:transition spd="med">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0aqlk69b8rkrqfamlxr5.jpg"/>
          <p:cNvPicPr>
            <a:picLocks noChangeAspect="1"/>
          </p:cNvPicPr>
          <p:nvPr/>
        </p:nvPicPr>
        <p:blipFill>
          <a:blip r:embed="rId2" cstate="print"/>
          <a:stretch>
            <a:fillRect/>
          </a:stretch>
        </p:blipFill>
        <p:spPr bwMode="auto">
          <a:xfrm>
            <a:off x="685800" y="533400"/>
            <a:ext cx="7924800" cy="5562600"/>
          </a:xfrm>
          <a:prstGeom prst="rect">
            <a:avLst/>
          </a:prstGeom>
          <a:noFill/>
          <a:ln w="9525">
            <a:noFill/>
            <a:miter lim="800000"/>
            <a:headEnd/>
            <a:tailEnd/>
          </a:ln>
          <a:effectLst>
            <a:softEdge rad="112500"/>
          </a:effectLst>
        </p:spPr>
      </p:pic>
    </p:spTree>
  </p:cSld>
  <p:clrMapOvr>
    <a:masterClrMapping/>
  </p:clrMapOvr>
  <p:transition spd="med">
    <p:push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D:\شخصی\IMG_6388.JPG"/>
          <p:cNvPicPr>
            <a:picLocks noChangeAspect="1" noChangeArrowheads="1"/>
          </p:cNvPicPr>
          <p:nvPr/>
        </p:nvPicPr>
        <p:blipFill>
          <a:blip r:embed="rId2" cstate="print"/>
          <a:srcRect/>
          <a:stretch>
            <a:fillRect/>
          </a:stretch>
        </p:blipFill>
        <p:spPr bwMode="auto">
          <a:xfrm>
            <a:off x="395536" y="764704"/>
            <a:ext cx="8424936" cy="56166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push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714488"/>
            <a:ext cx="9001156" cy="4912883"/>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marL="36000" algn="just">
              <a:lnSpc>
                <a:spcPct val="150000"/>
              </a:lnSpc>
            </a:pPr>
            <a:r>
              <a:rPr lang="ar-SA" sz="1400" b="1" dirty="0" smtClean="0">
                <a:latin typeface="Arial" pitchFamily="34" charset="0"/>
                <a:cs typeface="B Zar" pitchFamily="2" charset="-78"/>
              </a:rPr>
              <a:t>نام :امارات عربی متحده </a:t>
            </a:r>
            <a:endParaRPr lang="en-US" sz="1400" b="1" dirty="0" smtClean="0">
              <a:latin typeface="Arial" pitchFamily="34" charset="0"/>
              <a:cs typeface="B Zar" pitchFamily="2" charset="-78"/>
            </a:endParaRPr>
          </a:p>
          <a:p>
            <a:pPr marL="36000" algn="just">
              <a:lnSpc>
                <a:spcPct val="150000"/>
              </a:lnSpc>
            </a:pPr>
            <a:r>
              <a:rPr lang="ar-SA" sz="1400" b="1" dirty="0" smtClean="0">
                <a:latin typeface="Arial" pitchFamily="34" charset="0"/>
                <a:cs typeface="B Zar" pitchFamily="2" charset="-78"/>
              </a:rPr>
              <a:t>پایتخت :ابوظبی            جمعیت :</a:t>
            </a:r>
            <a:r>
              <a:rPr lang="fa-IR" sz="1400" b="1" dirty="0" smtClean="0">
                <a:latin typeface="Arial" pitchFamily="34" charset="0"/>
                <a:cs typeface="B Zar" pitchFamily="2" charset="-78"/>
              </a:rPr>
              <a:t> 9/206</a:t>
            </a:r>
            <a:r>
              <a:rPr lang="ar-SA" sz="1400" b="1" dirty="0" smtClean="0">
                <a:latin typeface="Arial" pitchFamily="34" charset="0"/>
                <a:cs typeface="B Zar" pitchFamily="2" charset="-78"/>
              </a:rPr>
              <a:t>میلیون طبق آمار سال 2012</a:t>
            </a:r>
            <a:endParaRPr lang="en-US" sz="1400" b="1" dirty="0" smtClean="0">
              <a:latin typeface="Arial" pitchFamily="34" charset="0"/>
              <a:cs typeface="B Zar" pitchFamily="2" charset="-78"/>
            </a:endParaRPr>
          </a:p>
          <a:p>
            <a:pPr marL="36000" algn="just">
              <a:lnSpc>
                <a:spcPct val="150000"/>
              </a:lnSpc>
            </a:pPr>
            <a:r>
              <a:rPr lang="ar-SA" sz="1400" b="1" dirty="0" smtClean="0">
                <a:latin typeface="Arial" pitchFamily="34" charset="0"/>
                <a:cs typeface="B Zar" pitchFamily="2" charset="-78"/>
              </a:rPr>
              <a:t>بزرگترین شهر :ابوظبی با مساحت 67340کیلومتر مربع </a:t>
            </a:r>
            <a:endParaRPr lang="en-US" sz="1400" b="1" dirty="0" smtClean="0">
              <a:latin typeface="Arial" pitchFamily="34" charset="0"/>
              <a:cs typeface="B Zar" pitchFamily="2" charset="-78"/>
            </a:endParaRPr>
          </a:p>
          <a:p>
            <a:pPr marL="36000" algn="just">
              <a:lnSpc>
                <a:spcPct val="150000"/>
              </a:lnSpc>
            </a:pPr>
            <a:r>
              <a:rPr lang="ar-SA" sz="1400" b="1" dirty="0" smtClean="0">
                <a:latin typeface="Arial" pitchFamily="34" charset="0"/>
                <a:cs typeface="B Zar" pitchFamily="2" charset="-78"/>
              </a:rPr>
              <a:t>زبان اصلی:</a:t>
            </a:r>
            <a:r>
              <a:rPr lang="fa-IR" sz="1400" b="1" dirty="0" smtClean="0">
                <a:latin typeface="Arial" pitchFamily="34" charset="0"/>
                <a:cs typeface="B Zar" pitchFamily="2" charset="-78"/>
              </a:rPr>
              <a:t> </a:t>
            </a:r>
            <a:r>
              <a:rPr lang="ar-SA" sz="1400" b="1" dirty="0" smtClean="0">
                <a:latin typeface="Arial" pitchFamily="34" charset="0"/>
                <a:cs typeface="B Zar" pitchFamily="2" charset="-78"/>
              </a:rPr>
              <a:t>عربی       </a:t>
            </a:r>
            <a:r>
              <a:rPr lang="fa-IR" sz="1400" b="1" dirty="0" smtClean="0">
                <a:latin typeface="Arial" pitchFamily="34" charset="0"/>
                <a:cs typeface="B Zar" pitchFamily="2" charset="-78"/>
              </a:rPr>
              <a:t>دين</a:t>
            </a:r>
            <a:r>
              <a:rPr lang="ar-SA" sz="1400" b="1" dirty="0" smtClean="0">
                <a:latin typeface="Arial" pitchFamily="34" charset="0"/>
                <a:cs typeface="B Zar" pitchFamily="2" charset="-78"/>
              </a:rPr>
              <a:t>:اسلام         واحد پول :</a:t>
            </a:r>
            <a:r>
              <a:rPr lang="fa-IR" sz="1400" b="1" dirty="0" smtClean="0">
                <a:latin typeface="Arial" pitchFamily="34" charset="0"/>
                <a:cs typeface="B Zar" pitchFamily="2" charset="-78"/>
              </a:rPr>
              <a:t> </a:t>
            </a:r>
            <a:r>
              <a:rPr lang="ar-SA" sz="1400" b="1" dirty="0" smtClean="0">
                <a:latin typeface="Arial" pitchFamily="34" charset="0"/>
                <a:cs typeface="B Zar" pitchFamily="2" charset="-78"/>
              </a:rPr>
              <a:t>درهم </a:t>
            </a:r>
            <a:endParaRPr lang="en-US" sz="1400" b="1" dirty="0" smtClean="0">
              <a:latin typeface="Arial" pitchFamily="34" charset="0"/>
              <a:cs typeface="B Zar" pitchFamily="2" charset="-78"/>
            </a:endParaRPr>
          </a:p>
          <a:p>
            <a:pPr marL="36000" algn="just">
              <a:lnSpc>
                <a:spcPct val="150000"/>
              </a:lnSpc>
            </a:pPr>
            <a:r>
              <a:rPr lang="ar-SA" sz="1400" b="1" dirty="0" smtClean="0">
                <a:latin typeface="Arial" pitchFamily="34" charset="0"/>
                <a:cs typeface="B Zar" pitchFamily="2" charset="-78"/>
              </a:rPr>
              <a:t>نرخ تبدیل ارز:تقریبا </a:t>
            </a:r>
            <a:r>
              <a:rPr lang="fa-IR" sz="1400" b="1" dirty="0" smtClean="0">
                <a:latin typeface="Arial" pitchFamily="34" charset="0"/>
                <a:cs typeface="B Zar" pitchFamily="2" charset="-78"/>
              </a:rPr>
              <a:t>3/67</a:t>
            </a:r>
            <a:r>
              <a:rPr lang="ar-SA" sz="1400" b="1" dirty="0" smtClean="0">
                <a:latin typeface="Arial" pitchFamily="34" charset="0"/>
                <a:cs typeface="B Zar" pitchFamily="2" charset="-78"/>
              </a:rPr>
              <a:t> به ازای هر دلا رامریکا</a:t>
            </a:r>
            <a:endParaRPr lang="en-US" sz="1400" b="1" dirty="0" smtClean="0">
              <a:latin typeface="Arial" pitchFamily="34" charset="0"/>
              <a:cs typeface="B Zar" pitchFamily="2" charset="-78"/>
            </a:endParaRPr>
          </a:p>
          <a:p>
            <a:pPr marL="36000" algn="just">
              <a:lnSpc>
                <a:spcPct val="150000"/>
              </a:lnSpc>
            </a:pPr>
            <a:r>
              <a:rPr lang="ar-SA" sz="1400" b="1" dirty="0" smtClean="0">
                <a:latin typeface="Arial" pitchFamily="34" charset="0"/>
                <a:cs typeface="B Zar" pitchFamily="2" charset="-78"/>
              </a:rPr>
              <a:t>پرچم :سه نوار افقی با اندازه مساوی</a:t>
            </a:r>
            <a:r>
              <a:rPr lang="fa-IR" sz="1400" b="1" dirty="0" smtClean="0">
                <a:latin typeface="Arial" pitchFamily="34" charset="0"/>
                <a:cs typeface="B Zar" pitchFamily="2" charset="-78"/>
              </a:rPr>
              <a:t>،</a:t>
            </a:r>
            <a:r>
              <a:rPr lang="ar-SA" sz="1400" b="1" dirty="0" smtClean="0">
                <a:latin typeface="Arial" pitchFamily="34" charset="0"/>
                <a:cs typeface="B Zar" pitchFamily="2" charset="-78"/>
              </a:rPr>
              <a:t> به رنگهای سبز در بالاسفید ومشکی به</a:t>
            </a:r>
            <a:r>
              <a:rPr lang="fa-IR" sz="1400" b="1" dirty="0" smtClean="0">
                <a:latin typeface="Arial" pitchFamily="34" charset="0"/>
                <a:cs typeface="B Zar" pitchFamily="2" charset="-78"/>
              </a:rPr>
              <a:t> همراه </a:t>
            </a:r>
            <a:r>
              <a:rPr lang="ar-SA" sz="1400" b="1" dirty="0" smtClean="0">
                <a:latin typeface="Arial" pitchFamily="34" charset="0"/>
                <a:cs typeface="B Zar" pitchFamily="2" charset="-78"/>
              </a:rPr>
              <a:t> یک نوار پهن قرمز عمودی در سمت راست اتصال پرچم</a:t>
            </a:r>
            <a:endParaRPr lang="en-US" sz="1400" b="1" dirty="0" smtClean="0">
              <a:latin typeface="Arial" pitchFamily="34" charset="0"/>
              <a:cs typeface="B Zar" pitchFamily="2" charset="-78"/>
            </a:endParaRPr>
          </a:p>
          <a:p>
            <a:pPr marL="36000" algn="just">
              <a:lnSpc>
                <a:spcPct val="150000"/>
              </a:lnSpc>
            </a:pPr>
            <a:r>
              <a:rPr lang="ar-SA" sz="1400" b="1" dirty="0" smtClean="0">
                <a:latin typeface="Arial" pitchFamily="34" charset="0"/>
                <a:cs typeface="B Zar" pitchFamily="2" charset="-78"/>
              </a:rPr>
              <a:t>زمان :</a:t>
            </a:r>
            <a:r>
              <a:rPr lang="fa-IR" sz="1400" b="1" dirty="0" smtClean="0">
                <a:latin typeface="Arial" pitchFamily="34" charset="0"/>
                <a:cs typeface="B Zar" pitchFamily="2" charset="-78"/>
              </a:rPr>
              <a:t> </a:t>
            </a:r>
            <a:r>
              <a:rPr lang="ar-SA" sz="1400" b="1" dirty="0" smtClean="0">
                <a:latin typeface="Arial" pitchFamily="34" charset="0"/>
                <a:cs typeface="B Zar" pitchFamily="2" charset="-78"/>
              </a:rPr>
              <a:t>4</a:t>
            </a:r>
            <a:r>
              <a:rPr lang="fa-IR" sz="1400" b="1" dirty="0" smtClean="0">
                <a:latin typeface="Arial" pitchFamily="34" charset="0"/>
                <a:cs typeface="B Zar" pitchFamily="2" charset="-78"/>
              </a:rPr>
              <a:t> </a:t>
            </a:r>
            <a:r>
              <a:rPr lang="ar-SA" sz="1400" b="1" dirty="0" smtClean="0">
                <a:latin typeface="Arial" pitchFamily="34" charset="0"/>
                <a:cs typeface="B Zar" pitchFamily="2" charset="-78"/>
              </a:rPr>
              <a:t> ساعت جلوتر از مبداءگرینویچ          </a:t>
            </a:r>
            <a:r>
              <a:rPr lang="ar-SA" sz="1400" b="1" i="1" dirty="0" smtClean="0">
                <a:latin typeface="Arial" pitchFamily="34" charset="0"/>
                <a:cs typeface="B Zar" pitchFamily="2" charset="-78"/>
              </a:rPr>
              <a:t>روز ملی :2 دسامبر</a:t>
            </a:r>
            <a:endParaRPr lang="en-US" sz="1400" b="1" i="1" dirty="0" smtClean="0">
              <a:latin typeface="Arial" pitchFamily="34" charset="0"/>
              <a:cs typeface="B Zar" pitchFamily="2" charset="-78"/>
            </a:endParaRPr>
          </a:p>
          <a:p>
            <a:pPr marL="36000" algn="just">
              <a:lnSpc>
                <a:spcPct val="150000"/>
              </a:lnSpc>
            </a:pPr>
            <a:r>
              <a:rPr lang="ar-SA" sz="1400" b="1" dirty="0" smtClean="0">
                <a:latin typeface="Arial" pitchFamily="34" charset="0"/>
                <a:cs typeface="B Zar" pitchFamily="2" charset="-78"/>
              </a:rPr>
              <a:t>ساختار سیاسی: جمهوری فدرال متشکل از هفت امارت شیخ نشین (ابوظبی ،دبی،شارجه،عجمان ،ام القوین ،راس الخیمه وفجیره </a:t>
            </a:r>
            <a:r>
              <a:rPr lang="fa-IR" sz="1400" b="1" dirty="0" smtClean="0">
                <a:latin typeface="Arial" pitchFamily="34" charset="0"/>
                <a:cs typeface="B Zar" pitchFamily="2" charset="-78"/>
              </a:rPr>
              <a:t>)</a:t>
            </a:r>
            <a:endParaRPr lang="en-US" sz="1400" b="1" dirty="0" smtClean="0">
              <a:latin typeface="Arial" pitchFamily="34" charset="0"/>
              <a:cs typeface="B Zar" pitchFamily="2" charset="-78"/>
            </a:endParaRPr>
          </a:p>
          <a:p>
            <a:pPr marL="36000" algn="just">
              <a:lnSpc>
                <a:spcPct val="150000"/>
              </a:lnSpc>
            </a:pPr>
            <a:r>
              <a:rPr lang="ar-SA" sz="1400" b="1" dirty="0" smtClean="0">
                <a:latin typeface="Arial" pitchFamily="34" charset="0"/>
                <a:cs typeface="B Zar" pitchFamily="2" charset="-78"/>
              </a:rPr>
              <a:t>رئیس دولت </a:t>
            </a:r>
            <a:r>
              <a:rPr lang="en-US" sz="1400" b="1" dirty="0" smtClean="0">
                <a:latin typeface="Arial" pitchFamily="34" charset="0"/>
                <a:cs typeface="B Zar" pitchFamily="2" charset="-78"/>
              </a:rPr>
              <a:t>: </a:t>
            </a:r>
            <a:r>
              <a:rPr lang="ar-SA" sz="1400" b="1" dirty="0" smtClean="0">
                <a:latin typeface="Arial" pitchFamily="34" charset="0"/>
                <a:cs typeface="B Zar" pitchFamily="2" charset="-78"/>
              </a:rPr>
              <a:t> عالیجناب شیخ خلیفه بن زاید آل نهیان حاکم  ابوظبی :هر هفت شیخ نشین دارای ح</a:t>
            </a:r>
            <a:r>
              <a:rPr lang="fa-IR" sz="1400" b="1" dirty="0" smtClean="0">
                <a:latin typeface="Arial" pitchFamily="34" charset="0"/>
                <a:cs typeface="B Zar" pitchFamily="2" charset="-78"/>
              </a:rPr>
              <a:t>ک</a:t>
            </a:r>
            <a:r>
              <a:rPr lang="ar-SA" sz="1400" b="1" dirty="0" smtClean="0">
                <a:latin typeface="Arial" pitchFamily="34" charset="0"/>
                <a:cs typeface="B Zar" pitchFamily="2" charset="-78"/>
              </a:rPr>
              <a:t>ومت محلی بوده وشهرداری وادار</a:t>
            </a:r>
            <a:r>
              <a:rPr lang="fa-IR" sz="1400" b="1" dirty="0" smtClean="0">
                <a:latin typeface="Arial" pitchFamily="34" charset="0"/>
                <a:cs typeface="B Zar" pitchFamily="2" charset="-78"/>
              </a:rPr>
              <a:t>ا</a:t>
            </a:r>
            <a:r>
              <a:rPr lang="ar-SA" sz="1400" b="1" dirty="0" smtClean="0">
                <a:latin typeface="Arial" pitchFamily="34" charset="0"/>
                <a:cs typeface="B Zar" pitchFamily="2" charset="-78"/>
              </a:rPr>
              <a:t>ت مستقل دارند</a:t>
            </a:r>
            <a:endParaRPr lang="en-US" sz="1400" b="1" dirty="0" smtClean="0">
              <a:latin typeface="Arial" pitchFamily="34" charset="0"/>
              <a:cs typeface="B Zar" pitchFamily="2" charset="-78"/>
            </a:endParaRPr>
          </a:p>
          <a:p>
            <a:pPr marL="36000" algn="just">
              <a:lnSpc>
                <a:spcPct val="150000"/>
              </a:lnSpc>
            </a:pPr>
            <a:r>
              <a:rPr lang="ar-SA" sz="1400" b="1" dirty="0" smtClean="0">
                <a:latin typeface="Arial" pitchFamily="34" charset="0"/>
                <a:cs typeface="B Zar" pitchFamily="2" charset="-78"/>
              </a:rPr>
              <a:t>سایر زبانها: هندی ،انگلیسی ،فارسی ،</a:t>
            </a:r>
            <a:r>
              <a:rPr lang="fa-IR" sz="1400" b="1" dirty="0" smtClean="0">
                <a:latin typeface="Arial" pitchFamily="34" charset="0"/>
                <a:cs typeface="B Zar" pitchFamily="2" charset="-78"/>
              </a:rPr>
              <a:t>اردو</a:t>
            </a:r>
            <a:endParaRPr lang="en-US" sz="1400" b="1" dirty="0" smtClean="0">
              <a:latin typeface="Arial" pitchFamily="34" charset="0"/>
              <a:cs typeface="B Zar" pitchFamily="2" charset="-78"/>
            </a:endParaRPr>
          </a:p>
          <a:p>
            <a:pPr marL="36000" algn="just">
              <a:lnSpc>
                <a:spcPct val="150000"/>
              </a:lnSpc>
            </a:pPr>
            <a:r>
              <a:rPr lang="ar-SA" sz="1400" b="1" dirty="0" smtClean="0">
                <a:latin typeface="Arial" pitchFamily="34" charset="0"/>
                <a:cs typeface="B Zar" pitchFamily="2" charset="-78"/>
              </a:rPr>
              <a:t>آب وهوا: خشک صحرایی ، </a:t>
            </a:r>
            <a:r>
              <a:rPr lang="fa-IR" sz="1400" b="1" dirty="0" smtClean="0">
                <a:latin typeface="Arial" pitchFamily="34" charset="0"/>
                <a:cs typeface="B Zar" pitchFamily="2" charset="-78"/>
              </a:rPr>
              <a:t>در زمستان </a:t>
            </a:r>
            <a:r>
              <a:rPr lang="ar-SA" sz="1400" b="1" dirty="0" smtClean="0">
                <a:latin typeface="Arial" pitchFamily="34" charset="0"/>
                <a:cs typeface="B Zar" pitchFamily="2" charset="-78"/>
              </a:rPr>
              <a:t>معتدل آفتابی </a:t>
            </a:r>
            <a:r>
              <a:rPr lang="fa-IR" sz="1400" b="1" dirty="0" smtClean="0">
                <a:latin typeface="Arial" pitchFamily="34" charset="0"/>
                <a:cs typeface="B Zar" pitchFamily="2" charset="-78"/>
              </a:rPr>
              <a:t>و در تابستان </a:t>
            </a:r>
            <a:r>
              <a:rPr lang="ar-SA" sz="1400" b="1" dirty="0" smtClean="0">
                <a:latin typeface="Arial" pitchFamily="34" charset="0"/>
                <a:cs typeface="B Zar" pitchFamily="2" charset="-78"/>
              </a:rPr>
              <a:t>گرم ومرطوب،آب وهوای خنک تر در کوه های شرقی </a:t>
            </a:r>
            <a:endParaRPr lang="en-US" sz="1400" b="1" dirty="0" smtClean="0">
              <a:latin typeface="Arial" pitchFamily="34" charset="0"/>
              <a:cs typeface="B Zar" pitchFamily="2" charset="-78"/>
            </a:endParaRPr>
          </a:p>
          <a:p>
            <a:pPr marL="36000" algn="just">
              <a:lnSpc>
                <a:spcPct val="150000"/>
              </a:lnSpc>
            </a:pPr>
            <a:r>
              <a:rPr lang="ar-SA" sz="1400" b="1" dirty="0" smtClean="0">
                <a:latin typeface="Arial" pitchFamily="34" charset="0"/>
                <a:cs typeface="B Zar" pitchFamily="2" charset="-78"/>
              </a:rPr>
              <a:t>کد تلفن بین المللی :00971</a:t>
            </a:r>
            <a:endParaRPr lang="en-US" sz="1400" b="1" dirty="0" smtClean="0">
              <a:latin typeface="Arial" pitchFamily="34" charset="0"/>
              <a:cs typeface="B Zar" pitchFamily="2" charset="-78"/>
            </a:endParaRPr>
          </a:p>
          <a:p>
            <a:pPr marL="36000" algn="just">
              <a:lnSpc>
                <a:spcPct val="150000"/>
              </a:lnSpc>
            </a:pPr>
            <a:r>
              <a:rPr lang="ar-SA" sz="1400" b="1" dirty="0" smtClean="0">
                <a:latin typeface="Arial" pitchFamily="34" charset="0"/>
                <a:cs typeface="B Zar" pitchFamily="2" charset="-78"/>
              </a:rPr>
              <a:t>تعداد فرودگاه بین المللی :9 فرودگاه </a:t>
            </a:r>
            <a:endParaRPr lang="en-US" sz="1400" b="1" dirty="0" smtClean="0">
              <a:latin typeface="Arial" pitchFamily="34" charset="0"/>
              <a:cs typeface="B Zar" pitchFamily="2" charset="-78"/>
            </a:endParaRPr>
          </a:p>
          <a:p>
            <a:pPr marL="36000" algn="just">
              <a:lnSpc>
                <a:spcPct val="150000"/>
              </a:lnSpc>
            </a:pPr>
            <a:r>
              <a:rPr lang="ar-SA" sz="1400" b="1" dirty="0" smtClean="0">
                <a:latin typeface="Arial" pitchFamily="34" charset="0"/>
                <a:cs typeface="B Zar" pitchFamily="2" charset="-78"/>
              </a:rPr>
              <a:t>متوسط میزان بارش : 100میلی لیتر در سال </a:t>
            </a:r>
            <a:endParaRPr lang="en-US" sz="1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pitchFamily="34" charset="0"/>
              <a:cs typeface="B Zar" pitchFamily="2" charset="-78"/>
            </a:endParaRPr>
          </a:p>
        </p:txBody>
      </p:sp>
      <p:sp>
        <p:nvSpPr>
          <p:cNvPr id="5" name="Rectangle 4"/>
          <p:cNvSpPr/>
          <p:nvPr/>
        </p:nvSpPr>
        <p:spPr>
          <a:xfrm>
            <a:off x="285720" y="357166"/>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امارات عربي متحده </a:t>
            </a:r>
            <a:endParaRPr lang="en-US" sz="2800" b="1" dirty="0" smtClean="0">
              <a:solidFill>
                <a:schemeClr val="tx1"/>
              </a:solidFill>
              <a:cs typeface="B Titr" pitchFamily="2" charset="-78"/>
            </a:endParaRPr>
          </a:p>
        </p:txBody>
      </p:sp>
      <p:pic>
        <p:nvPicPr>
          <p:cNvPr id="7" name="Picture 6" descr="پرچم امارات.jpg"/>
          <p:cNvPicPr>
            <a:picLocks noChangeAspect="1"/>
          </p:cNvPicPr>
          <p:nvPr/>
        </p:nvPicPr>
        <p:blipFill>
          <a:blip r:embed="rId3" cstate="print"/>
          <a:stretch>
            <a:fillRect/>
          </a:stretch>
        </p:blipFill>
        <p:spPr>
          <a:xfrm>
            <a:off x="642910" y="928670"/>
            <a:ext cx="2714644" cy="2029869"/>
          </a:xfrm>
          <a:prstGeom prst="rect">
            <a:avLst/>
          </a:prstGeom>
        </p:spPr>
      </p:pic>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heel(4)">
                                      <p:cBhvr>
                                        <p:cTn id="7" dur="2000"/>
                                        <p:tgtEl>
                                          <p:spTgt spid="6">
                                            <p:txEl>
                                              <p:pRg st="0" end="0"/>
                                            </p:txEl>
                                          </p:spTgt>
                                        </p:tgtEl>
                                      </p:cBhvr>
                                    </p:animEffect>
                                  </p:childTnLst>
                                </p:cTn>
                              </p:par>
                              <p:par>
                                <p:cTn id="8" presetID="21" presetClass="entr" presetSubtype="4"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wheel(4)">
                                      <p:cBhvr>
                                        <p:cTn id="10" dur="2000"/>
                                        <p:tgtEl>
                                          <p:spTgt spid="6">
                                            <p:txEl>
                                              <p:pRg st="1" end="1"/>
                                            </p:txEl>
                                          </p:spTgt>
                                        </p:tgtEl>
                                      </p:cBhvr>
                                    </p:animEffect>
                                  </p:childTnLst>
                                </p:cTn>
                              </p:par>
                              <p:par>
                                <p:cTn id="11" presetID="21" presetClass="entr" presetSubtype="4"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wheel(4)">
                                      <p:cBhvr>
                                        <p:cTn id="13" dur="2000"/>
                                        <p:tgtEl>
                                          <p:spTgt spid="6">
                                            <p:txEl>
                                              <p:pRg st="2" end="2"/>
                                            </p:txEl>
                                          </p:spTgt>
                                        </p:tgtEl>
                                      </p:cBhvr>
                                    </p:animEffect>
                                  </p:childTnLst>
                                </p:cTn>
                              </p:par>
                              <p:par>
                                <p:cTn id="14" presetID="21" presetClass="entr" presetSubtype="4"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wheel(4)">
                                      <p:cBhvr>
                                        <p:cTn id="16" dur="2000"/>
                                        <p:tgtEl>
                                          <p:spTgt spid="6">
                                            <p:txEl>
                                              <p:pRg st="3" end="3"/>
                                            </p:txEl>
                                          </p:spTgt>
                                        </p:tgtEl>
                                      </p:cBhvr>
                                    </p:animEffect>
                                  </p:childTnLst>
                                </p:cTn>
                              </p:par>
                              <p:par>
                                <p:cTn id="17" presetID="21" presetClass="entr" presetSubtype="4"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wheel(4)">
                                      <p:cBhvr>
                                        <p:cTn id="19" dur="2000"/>
                                        <p:tgtEl>
                                          <p:spTgt spid="6">
                                            <p:txEl>
                                              <p:pRg st="4" end="4"/>
                                            </p:txEl>
                                          </p:spTgt>
                                        </p:tgtEl>
                                      </p:cBhvr>
                                    </p:animEffect>
                                  </p:childTnLst>
                                </p:cTn>
                              </p:par>
                              <p:par>
                                <p:cTn id="20" presetID="21" presetClass="entr" presetSubtype="4" fill="hold"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wheel(4)">
                                      <p:cBhvr>
                                        <p:cTn id="22" dur="2000"/>
                                        <p:tgtEl>
                                          <p:spTgt spid="6">
                                            <p:txEl>
                                              <p:pRg st="5" end="5"/>
                                            </p:txEl>
                                          </p:spTgt>
                                        </p:tgtEl>
                                      </p:cBhvr>
                                    </p:animEffect>
                                  </p:childTnLst>
                                </p:cTn>
                              </p:par>
                              <p:par>
                                <p:cTn id="23" presetID="21" presetClass="entr" presetSubtype="4" fill="hold"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Effect transition="in" filter="wheel(4)">
                                      <p:cBhvr>
                                        <p:cTn id="25" dur="2000"/>
                                        <p:tgtEl>
                                          <p:spTgt spid="6">
                                            <p:txEl>
                                              <p:pRg st="6" end="6"/>
                                            </p:txEl>
                                          </p:spTgt>
                                        </p:tgtEl>
                                      </p:cBhvr>
                                    </p:animEffect>
                                  </p:childTnLst>
                                </p:cTn>
                              </p:par>
                              <p:par>
                                <p:cTn id="26" presetID="21" presetClass="entr" presetSubtype="4" fill="hold" nodeType="with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wheel(4)">
                                      <p:cBhvr>
                                        <p:cTn id="28" dur="2000"/>
                                        <p:tgtEl>
                                          <p:spTgt spid="6">
                                            <p:txEl>
                                              <p:pRg st="7" end="7"/>
                                            </p:txEl>
                                          </p:spTgt>
                                        </p:tgtEl>
                                      </p:cBhvr>
                                    </p:animEffect>
                                  </p:childTnLst>
                                </p:cTn>
                              </p:par>
                              <p:par>
                                <p:cTn id="29" presetID="21" presetClass="entr" presetSubtype="4" fill="hold" nodeType="with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Effect transition="in" filter="wheel(4)">
                                      <p:cBhvr>
                                        <p:cTn id="31" dur="2000"/>
                                        <p:tgtEl>
                                          <p:spTgt spid="6">
                                            <p:txEl>
                                              <p:pRg st="8" end="8"/>
                                            </p:txEl>
                                          </p:spTgt>
                                        </p:tgtEl>
                                      </p:cBhvr>
                                    </p:animEffect>
                                  </p:childTnLst>
                                </p:cTn>
                              </p:par>
                              <p:par>
                                <p:cTn id="32" presetID="21" presetClass="entr" presetSubtype="4" fill="hold" nodeType="withEffect">
                                  <p:stCondLst>
                                    <p:cond delay="0"/>
                                  </p:stCondLst>
                                  <p:childTnLst>
                                    <p:set>
                                      <p:cBhvr>
                                        <p:cTn id="33" dur="1" fill="hold">
                                          <p:stCondLst>
                                            <p:cond delay="0"/>
                                          </p:stCondLst>
                                        </p:cTn>
                                        <p:tgtEl>
                                          <p:spTgt spid="6">
                                            <p:txEl>
                                              <p:pRg st="9" end="9"/>
                                            </p:txEl>
                                          </p:spTgt>
                                        </p:tgtEl>
                                        <p:attrNameLst>
                                          <p:attrName>style.visibility</p:attrName>
                                        </p:attrNameLst>
                                      </p:cBhvr>
                                      <p:to>
                                        <p:strVal val="visible"/>
                                      </p:to>
                                    </p:set>
                                    <p:animEffect transition="in" filter="wheel(4)">
                                      <p:cBhvr>
                                        <p:cTn id="34" dur="2000"/>
                                        <p:tgtEl>
                                          <p:spTgt spid="6">
                                            <p:txEl>
                                              <p:pRg st="9" end="9"/>
                                            </p:txEl>
                                          </p:spTgt>
                                        </p:tgtEl>
                                      </p:cBhvr>
                                    </p:animEffect>
                                  </p:childTnLst>
                                </p:cTn>
                              </p:par>
                              <p:par>
                                <p:cTn id="35" presetID="21" presetClass="entr" presetSubtype="4" fill="hold" nodeType="withEffect">
                                  <p:stCondLst>
                                    <p:cond delay="0"/>
                                  </p:stCondLst>
                                  <p:childTnLst>
                                    <p:set>
                                      <p:cBhvr>
                                        <p:cTn id="36" dur="1" fill="hold">
                                          <p:stCondLst>
                                            <p:cond delay="0"/>
                                          </p:stCondLst>
                                        </p:cTn>
                                        <p:tgtEl>
                                          <p:spTgt spid="6">
                                            <p:txEl>
                                              <p:pRg st="10" end="10"/>
                                            </p:txEl>
                                          </p:spTgt>
                                        </p:tgtEl>
                                        <p:attrNameLst>
                                          <p:attrName>style.visibility</p:attrName>
                                        </p:attrNameLst>
                                      </p:cBhvr>
                                      <p:to>
                                        <p:strVal val="visible"/>
                                      </p:to>
                                    </p:set>
                                    <p:animEffect transition="in" filter="wheel(4)">
                                      <p:cBhvr>
                                        <p:cTn id="37" dur="2000"/>
                                        <p:tgtEl>
                                          <p:spTgt spid="6">
                                            <p:txEl>
                                              <p:pRg st="10" end="10"/>
                                            </p:txEl>
                                          </p:spTgt>
                                        </p:tgtEl>
                                      </p:cBhvr>
                                    </p:animEffect>
                                  </p:childTnLst>
                                </p:cTn>
                              </p:par>
                              <p:par>
                                <p:cTn id="38" presetID="21" presetClass="entr" presetSubtype="4" fill="hold" nodeType="withEffect">
                                  <p:stCondLst>
                                    <p:cond delay="0"/>
                                  </p:stCondLst>
                                  <p:childTnLst>
                                    <p:set>
                                      <p:cBhvr>
                                        <p:cTn id="39" dur="1" fill="hold">
                                          <p:stCondLst>
                                            <p:cond delay="0"/>
                                          </p:stCondLst>
                                        </p:cTn>
                                        <p:tgtEl>
                                          <p:spTgt spid="6">
                                            <p:txEl>
                                              <p:pRg st="11" end="11"/>
                                            </p:txEl>
                                          </p:spTgt>
                                        </p:tgtEl>
                                        <p:attrNameLst>
                                          <p:attrName>style.visibility</p:attrName>
                                        </p:attrNameLst>
                                      </p:cBhvr>
                                      <p:to>
                                        <p:strVal val="visible"/>
                                      </p:to>
                                    </p:set>
                                    <p:animEffect transition="in" filter="wheel(4)">
                                      <p:cBhvr>
                                        <p:cTn id="40" dur="2000"/>
                                        <p:tgtEl>
                                          <p:spTgt spid="6">
                                            <p:txEl>
                                              <p:pRg st="11" end="11"/>
                                            </p:txEl>
                                          </p:spTgt>
                                        </p:tgtEl>
                                      </p:cBhvr>
                                    </p:animEffect>
                                  </p:childTnLst>
                                </p:cTn>
                              </p:par>
                              <p:par>
                                <p:cTn id="41" presetID="21" presetClass="entr" presetSubtype="4" fill="hold" nodeType="withEffect">
                                  <p:stCondLst>
                                    <p:cond delay="0"/>
                                  </p:stCondLst>
                                  <p:childTnLst>
                                    <p:set>
                                      <p:cBhvr>
                                        <p:cTn id="42" dur="1" fill="hold">
                                          <p:stCondLst>
                                            <p:cond delay="0"/>
                                          </p:stCondLst>
                                        </p:cTn>
                                        <p:tgtEl>
                                          <p:spTgt spid="6">
                                            <p:txEl>
                                              <p:pRg st="12" end="12"/>
                                            </p:txEl>
                                          </p:spTgt>
                                        </p:tgtEl>
                                        <p:attrNameLst>
                                          <p:attrName>style.visibility</p:attrName>
                                        </p:attrNameLst>
                                      </p:cBhvr>
                                      <p:to>
                                        <p:strVal val="visible"/>
                                      </p:to>
                                    </p:set>
                                    <p:animEffect transition="in" filter="wheel(4)">
                                      <p:cBhvr>
                                        <p:cTn id="43" dur="2000"/>
                                        <p:tgtEl>
                                          <p:spTgt spid="6">
                                            <p:txEl>
                                              <p:pRg st="12" end="12"/>
                                            </p:txEl>
                                          </p:spTgt>
                                        </p:tgtEl>
                                      </p:cBhvr>
                                    </p:animEffect>
                                  </p:childTnLst>
                                </p:cTn>
                              </p:par>
                              <p:par>
                                <p:cTn id="44" presetID="21" presetClass="entr" presetSubtype="4" fill="hold" nodeType="withEffect">
                                  <p:stCondLst>
                                    <p:cond delay="0"/>
                                  </p:stCondLst>
                                  <p:childTnLst>
                                    <p:set>
                                      <p:cBhvr>
                                        <p:cTn id="45" dur="1" fill="hold">
                                          <p:stCondLst>
                                            <p:cond delay="0"/>
                                          </p:stCondLst>
                                        </p:cTn>
                                        <p:tgtEl>
                                          <p:spTgt spid="6">
                                            <p:txEl>
                                              <p:pRg st="13" end="13"/>
                                            </p:txEl>
                                          </p:spTgt>
                                        </p:tgtEl>
                                        <p:attrNameLst>
                                          <p:attrName>style.visibility</p:attrName>
                                        </p:attrNameLst>
                                      </p:cBhvr>
                                      <p:to>
                                        <p:strVal val="visible"/>
                                      </p:to>
                                    </p:set>
                                    <p:animEffect transition="in" filter="wheel(4)">
                                      <p:cBhvr>
                                        <p:cTn id="46" dur="20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1142976" y="883807"/>
            <a:ext cx="7715304" cy="5678478"/>
          </a:xfrm>
          <a:prstGeom prst="rect">
            <a:avLst/>
          </a:prstGeom>
          <a:noFill/>
          <a:ln w="9525">
            <a:noFill/>
            <a:miter lim="800000"/>
            <a:headEnd/>
            <a:tailEnd/>
          </a:ln>
          <a:effectLst/>
        </p:spPr>
        <p:style>
          <a:lnRef idx="0">
            <a:scrgbClr r="0" g="0" b="0"/>
          </a:lnRef>
          <a:fillRef idx="1003">
            <a:schemeClr val="lt1"/>
          </a:fillRef>
          <a:effectRef idx="0">
            <a:scrgbClr r="0" g="0" b="0"/>
          </a:effectRef>
          <a:fontRef idx="major"/>
        </p:style>
        <p:txBody>
          <a:bodyPr vert="horz" wrap="square" lIns="91440" tIns="45720" rIns="91440" bIns="45720" numCol="1" anchor="ctr" anchorCtr="0" compatLnSpc="1">
            <a:prstTxWarp prst="textNoShape">
              <a:avLst/>
            </a:prstTxWarp>
            <a:spAutoFit/>
          </a:bodyPr>
          <a:lstStyle/>
          <a:p>
            <a:pPr lvl="0" algn="just" eaLnBrk="0" fontAlgn="base" hangingPunct="0">
              <a:lnSpc>
                <a:spcPct val="150000"/>
              </a:lnSpc>
              <a:spcBef>
                <a:spcPct val="0"/>
              </a:spcBef>
              <a:spcAft>
                <a:spcPct val="0"/>
              </a:spcAft>
            </a:pPr>
            <a:r>
              <a:rPr lang="ar-SA" sz="1600" b="1" dirty="0" smtClean="0">
                <a:solidFill>
                  <a:srgbClr val="000000"/>
                </a:solidFill>
                <a:latin typeface="Calibri" pitchFamily="34" charset="0"/>
                <a:ea typeface="Calibri" pitchFamily="34" charset="0"/>
                <a:cs typeface="B Zar" pitchFamily="2" charset="-78"/>
              </a:rPr>
              <a:t>الإمارات العربيّ</a:t>
            </a:r>
            <a:r>
              <a:rPr lang="fa-IR" sz="1600" b="1" dirty="0" smtClean="0">
                <a:solidFill>
                  <a:srgbClr val="000000"/>
                </a:solidFill>
                <a:latin typeface="Calibri" pitchFamily="34" charset="0"/>
                <a:ea typeface="Calibri" pitchFamily="34" charset="0"/>
                <a:cs typeface="B Zar" pitchFamily="2" charset="-78"/>
              </a:rPr>
              <a:t>ه </a:t>
            </a:r>
            <a:r>
              <a:rPr lang="ar-SA" sz="1600" b="1" dirty="0" smtClean="0">
                <a:solidFill>
                  <a:srgbClr val="000000"/>
                </a:solidFill>
                <a:latin typeface="Calibri" pitchFamily="34" charset="0"/>
                <a:ea typeface="Calibri" pitchFamily="34" charset="0"/>
                <a:cs typeface="B Zar" pitchFamily="2" charset="-78"/>
              </a:rPr>
              <a:t>المتّحد</a:t>
            </a:r>
            <a:r>
              <a:rPr lang="fa-IR" sz="1600" b="1" dirty="0" smtClean="0">
                <a:solidFill>
                  <a:srgbClr val="000000"/>
                </a:solidFill>
                <a:latin typeface="Calibri" pitchFamily="34" charset="0"/>
                <a:ea typeface="Calibri" pitchFamily="34" charset="0"/>
                <a:cs typeface="B Zar" pitchFamily="2" charset="-78"/>
              </a:rPr>
              <a:t>ه (به عربی)</a:t>
            </a:r>
            <a:r>
              <a:rPr lang="ar-SA" sz="1600" b="1" dirty="0" smtClean="0">
                <a:solidFill>
                  <a:srgbClr val="000000"/>
                </a:solidFill>
                <a:latin typeface="Calibri" pitchFamily="34" charset="0"/>
                <a:ea typeface="Calibri" pitchFamily="34" charset="0"/>
                <a:cs typeface="B Zar" pitchFamily="2" charset="-78"/>
              </a:rPr>
              <a:t>کشوری است در جنوب غربی قاره آسیا ودر شرق شبه جزیره عربستان ، در خاورمیانه که از جنوب با عربستان </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سعودی واز شرق با عمان واز شمال با خلیج فارس همسایه است . امارات عربی متحده</a:t>
            </a:r>
            <a:r>
              <a:rPr kumimoji="0" lang="fa-IR"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 اتحادی از هفت شیخ نشین کوچک به نام های ابوظبی،دبی،شارجه،</a:t>
            </a:r>
            <a:r>
              <a:rPr kumimoji="0" lang="fa-IR"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 ع</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جمان ،فجیره،راس الخیمه وام القوین است </a:t>
            </a:r>
            <a:r>
              <a:rPr kumimoji="0" lang="fa-IR"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که بعد از استقلال از بریتانیا در </a:t>
            </a:r>
            <a:r>
              <a:rPr kumimoji="0" lang="ar-SA" sz="1600" b="1" i="1" u="none" strike="noStrike" cap="none" normalizeH="0" baseline="0" dirty="0" smtClean="0">
                <a:ln>
                  <a:noFill/>
                </a:ln>
                <a:solidFill>
                  <a:srgbClr val="000000"/>
                </a:solidFill>
                <a:effectLst/>
                <a:latin typeface="Calibri" pitchFamily="34" charset="0"/>
                <a:ea typeface="Calibri" pitchFamily="34" charset="0"/>
                <a:cs typeface="B Zar" pitchFamily="2" charset="-78"/>
              </a:rPr>
              <a:t>2 دسامبر 1971</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میلادی شکل </a:t>
            </a:r>
            <a:r>
              <a:rPr kumimoji="0" lang="fa-IR"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      </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گرفت.این روز را با نام</a:t>
            </a:r>
            <a:r>
              <a:rPr kumimoji="0" lang="en-US"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 </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 </a:t>
            </a:r>
            <a:r>
              <a:rPr kumimoji="0" lang="fa-IR"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روز</a:t>
            </a:r>
            <a:r>
              <a:rPr kumimoji="0" lang="fa-IR" sz="1600" b="1" i="0" u="none" strike="noStrike" cap="none" normalizeH="0" dirty="0" smtClean="0">
                <a:ln>
                  <a:noFill/>
                </a:ln>
                <a:solidFill>
                  <a:srgbClr val="000000"/>
                </a:solidFill>
                <a:effectLst/>
                <a:latin typeface="Calibri" pitchFamily="34" charset="0"/>
                <a:ea typeface="Calibri" pitchFamily="34" charset="0"/>
                <a:cs typeface="B Zar" pitchFamily="2" charset="-78"/>
              </a:rPr>
              <a:t> ملی </a:t>
            </a:r>
            <a:r>
              <a:rPr lang="ar-SA" sz="1600" b="1" dirty="0" smtClean="0">
                <a:solidFill>
                  <a:srgbClr val="000000"/>
                </a:solidFill>
                <a:latin typeface="Calibri" pitchFamily="34" charset="0"/>
                <a:ea typeface="Calibri" pitchFamily="34" charset="0"/>
                <a:cs typeface="B Zar" pitchFamily="2" charset="-78"/>
              </a:rPr>
              <a:t>جشن می گیرند</a:t>
            </a:r>
            <a:r>
              <a:rPr lang="en-US" sz="1600" b="1" dirty="0" smtClean="0">
                <a:solidFill>
                  <a:srgbClr val="000000"/>
                </a:solidFill>
                <a:latin typeface="Calibri" pitchFamily="34" charset="0"/>
                <a:ea typeface="Calibri" pitchFamily="34" charset="0"/>
                <a:cs typeface="B Zar" pitchFamily="2" charset="-78"/>
              </a:rPr>
              <a:t> </a:t>
            </a:r>
            <a:r>
              <a:rPr lang="fa-IR" sz="1600" b="1" dirty="0">
                <a:solidFill>
                  <a:srgbClr val="000000"/>
                </a:solidFill>
                <a:latin typeface="Calibri" pitchFamily="34" charset="0"/>
                <a:ea typeface="Calibri" pitchFamily="34" charset="0"/>
                <a:cs typeface="B Zar" pitchFamily="2" charset="-78"/>
              </a:rPr>
              <a:t>.</a:t>
            </a:r>
            <a:r>
              <a:rPr kumimoji="0" lang="ar-SA" sz="1600" b="1" i="0" u="none" strike="noStrike" cap="none" normalizeH="0" baseline="0" dirty="0" smtClean="0">
                <a:ln>
                  <a:noFill/>
                </a:ln>
                <a:solidFill>
                  <a:srgbClr val="FF0000"/>
                </a:solidFill>
                <a:effectLst/>
                <a:latin typeface="Calibri" pitchFamily="34" charset="0"/>
                <a:ea typeface="Calibri" pitchFamily="34" charset="0"/>
                <a:cs typeface="B Zar" pitchFamily="2" charset="-78"/>
              </a:rPr>
              <a:t>واژه امارات به معنی شیخ نشین یا امیر نشین است</a:t>
            </a:r>
            <a:r>
              <a:rPr kumimoji="0" lang="fa-IR" sz="1600" b="1" i="0" u="none" strike="noStrike" cap="none" normalizeH="0" baseline="0" dirty="0" smtClean="0">
                <a:ln>
                  <a:noFill/>
                </a:ln>
                <a:solidFill>
                  <a:srgbClr val="FF0000"/>
                </a:solidFill>
                <a:effectLst/>
                <a:latin typeface="Calibri" pitchFamily="34" charset="0"/>
                <a:ea typeface="Calibri" pitchFamily="34" charset="0"/>
                <a:cs typeface="B Zar" pitchFamily="2" charset="-78"/>
              </a:rPr>
              <a:t>.</a:t>
            </a:r>
            <a:r>
              <a:rPr kumimoji="0" lang="ar-SA" sz="1600" b="1" i="0" u="none" strike="noStrike" cap="none" normalizeH="0" baseline="0" dirty="0" smtClean="0">
                <a:ln>
                  <a:noFill/>
                </a:ln>
                <a:solidFill>
                  <a:srgbClr val="FF0000"/>
                </a:solidFill>
                <a:effectLst/>
                <a:latin typeface="Calibri" pitchFamily="34" charset="0"/>
                <a:ea typeface="Calibri" pitchFamily="34" charset="0"/>
                <a:cs typeface="B Zar" pitchFamily="2" charset="-78"/>
              </a:rPr>
              <a:t> </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نام امارات عربی متحده نیز به معنی ((شیخ نشین های متحد</a:t>
            </a:r>
            <a:r>
              <a:rPr kumimoji="0" lang="en-US"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 </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عربی )) است . </a:t>
            </a:r>
            <a:r>
              <a:rPr kumimoji="0" lang="fa-IR"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نام </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این کشور </a:t>
            </a:r>
            <a:r>
              <a:rPr lang="fa-IR" sz="1600" b="1" dirty="0" smtClean="0">
                <a:solidFill>
                  <a:srgbClr val="000000"/>
                </a:solidFill>
                <a:latin typeface="Calibri" pitchFamily="34" charset="0"/>
                <a:ea typeface="Calibri" pitchFamily="34" charset="0"/>
                <a:cs typeface="B Zar" pitchFamily="2" charset="-78"/>
              </a:rPr>
              <a:t>به نا</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م امارات</a:t>
            </a:r>
            <a:r>
              <a:rPr kumimoji="0" lang="en-US"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  </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از آنجاست که پس از تشکیل اتحادیه هفت امارت امیر نشین تاسیس شده است .هریک از </a:t>
            </a:r>
            <a:r>
              <a:rPr kumimoji="0" lang="fa-IR"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این</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 7 امیر نشین از استقلال فراوانی برخورداند، اما یک امیر مورثی به عنوان حاکم کشور ایفای وظیفه می کند وشورای حکام که متشکل از هفت امیر نشین است ،رئیس دولت وکابینه را انتخاب</a:t>
            </a:r>
            <a:r>
              <a:rPr kumimoji="0" lang="fa-IR"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 </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می کنند</a:t>
            </a:r>
            <a:r>
              <a:rPr kumimoji="0" lang="fa-IR"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 </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در حال حاضر امیر ورئیس دولت امارات شیخ خلیفه بن زایدآل نهیان است .پایتخت وبزرگترین شیخ نشین این کشور ابوظبی است</a:t>
            </a:r>
            <a:r>
              <a:rPr kumimoji="0" lang="en-US"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 .</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مساحت این کشور83600 کیلومتر مربع است</a:t>
            </a:r>
            <a:r>
              <a:rPr kumimoji="0" lang="fa-IR"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 در رده 115 دنیا از لحاظ بهناوری قرار می گیرد.آب وهوای بیابانی وسرزمینی هموار داردکه قسمت شرقی آن کوهستانی وسرد تر است . فقط 19 درصد اهالی این کشور اصلیت اماراتی دارند و23درصد از اعراب دیگر کشورها وایرانیان وحدود 50د</a:t>
            </a:r>
            <a:r>
              <a:rPr kumimoji="0" lang="fa-IR"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ر</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صد از اهالی جنوب آسیا هستند .ربان رسمی کشور عربی است </a:t>
            </a:r>
            <a:r>
              <a:rPr kumimoji="0" lang="fa-IR"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.زبان های </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انگلیسی ،فارسی، اردو</a:t>
            </a:r>
            <a:r>
              <a:rPr kumimoji="0" lang="fa-IR"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 </a:t>
            </a:r>
            <a:r>
              <a:rPr kumimoji="0" lang="ar-SA" sz="1600"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و هندی </a:t>
            </a:r>
            <a:r>
              <a:rPr kumimoji="0" lang="ar-SA"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نیز کاربرد زیادی دار</a:t>
            </a:r>
            <a:r>
              <a:rPr kumimoji="0" lang="fa-IR"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ن</a:t>
            </a:r>
            <a:r>
              <a:rPr kumimoji="0" lang="ar-SA" b="1" i="0" u="none" strike="noStrike" cap="none" normalizeH="0" baseline="0" dirty="0" smtClean="0">
                <a:ln>
                  <a:noFill/>
                </a:ln>
                <a:solidFill>
                  <a:srgbClr val="000000"/>
                </a:solidFill>
                <a:effectLst/>
                <a:latin typeface="Calibri" pitchFamily="34" charset="0"/>
                <a:ea typeface="Calibri" pitchFamily="34" charset="0"/>
                <a:cs typeface="B Zar" pitchFamily="2" charset="-78"/>
              </a:rPr>
              <a:t>د </a:t>
            </a:r>
            <a:r>
              <a:rPr lang="ar-SA" sz="1600" b="1" dirty="0" smtClean="0">
                <a:solidFill>
                  <a:srgbClr val="000000"/>
                </a:solidFill>
                <a:latin typeface="Calibri" pitchFamily="34" charset="0"/>
                <a:ea typeface="Calibri" pitchFamily="34" charset="0"/>
                <a:cs typeface="B Zar" pitchFamily="2" charset="-78"/>
              </a:rPr>
              <a:t>.</a:t>
            </a:r>
            <a:r>
              <a:rPr lang="fa-IR" sz="1600" b="1" dirty="0" smtClean="0">
                <a:solidFill>
                  <a:srgbClr val="000000"/>
                </a:solidFill>
                <a:latin typeface="Calibri" pitchFamily="34" charset="0"/>
                <a:ea typeface="Calibri" pitchFamily="34" charset="0"/>
                <a:cs typeface="B Zar" pitchFamily="2" charset="-78"/>
              </a:rPr>
              <a:t>دين </a:t>
            </a:r>
            <a:r>
              <a:rPr lang="ar-SA" sz="1600" b="1" dirty="0" smtClean="0">
                <a:solidFill>
                  <a:srgbClr val="000000"/>
                </a:solidFill>
                <a:latin typeface="Calibri" pitchFamily="34" charset="0"/>
                <a:ea typeface="Calibri" pitchFamily="34" charset="0"/>
                <a:cs typeface="B Zar" pitchFamily="2" charset="-78"/>
              </a:rPr>
              <a:t>رسمی </a:t>
            </a:r>
            <a:r>
              <a:rPr lang="fa-IR" sz="1600" b="1" dirty="0" smtClean="0">
                <a:solidFill>
                  <a:srgbClr val="000000"/>
                </a:solidFill>
                <a:latin typeface="Calibri" pitchFamily="34" charset="0"/>
                <a:ea typeface="Calibri" pitchFamily="34" charset="0"/>
                <a:cs typeface="B Zar" pitchFamily="2" charset="-78"/>
              </a:rPr>
              <a:t>اين كشور </a:t>
            </a:r>
            <a:r>
              <a:rPr lang="ar-SA" sz="1600" b="1" dirty="0" smtClean="0">
                <a:solidFill>
                  <a:srgbClr val="000000"/>
                </a:solidFill>
                <a:latin typeface="Calibri" pitchFamily="34" charset="0"/>
                <a:ea typeface="Calibri" pitchFamily="34" charset="0"/>
                <a:cs typeface="B Zar" pitchFamily="2" charset="-78"/>
              </a:rPr>
              <a:t>اسلام وحدود 96% مردم را شامل می</a:t>
            </a:r>
            <a:r>
              <a:rPr lang="fa-IR" sz="1600" b="1" dirty="0" smtClean="0">
                <a:solidFill>
                  <a:srgbClr val="000000"/>
                </a:solidFill>
                <a:latin typeface="Calibri" pitchFamily="34" charset="0"/>
                <a:ea typeface="Calibri" pitchFamily="34" charset="0"/>
                <a:cs typeface="B Zar" pitchFamily="2" charset="-78"/>
              </a:rPr>
              <a:t> </a:t>
            </a:r>
            <a:r>
              <a:rPr lang="ar-SA" sz="1600" b="1" dirty="0" smtClean="0">
                <a:solidFill>
                  <a:srgbClr val="000000"/>
                </a:solidFill>
                <a:latin typeface="Calibri" pitchFamily="34" charset="0"/>
                <a:ea typeface="Calibri" pitchFamily="34" charset="0"/>
                <a:cs typeface="B Zar" pitchFamily="2" charset="-78"/>
              </a:rPr>
              <a:t>شود</a:t>
            </a:r>
            <a:r>
              <a:rPr lang="fa-IR" sz="1600" b="1" dirty="0" smtClean="0">
                <a:solidFill>
                  <a:srgbClr val="000000"/>
                </a:solidFill>
                <a:latin typeface="Calibri" pitchFamily="34" charset="0"/>
                <a:ea typeface="Calibri" pitchFamily="34" charset="0"/>
                <a:cs typeface="B Zar" pitchFamily="2" charset="-78"/>
              </a:rPr>
              <a:t>.</a:t>
            </a:r>
            <a:r>
              <a:rPr lang="en-US" sz="1600" b="1" dirty="0" smtClean="0">
                <a:solidFill>
                  <a:srgbClr val="000000"/>
                </a:solidFill>
                <a:latin typeface="Calibri" pitchFamily="34" charset="0"/>
                <a:ea typeface="Calibri" pitchFamily="34" charset="0"/>
                <a:cs typeface="B Zar" pitchFamily="2" charset="-78"/>
              </a:rPr>
              <a:t> </a:t>
            </a: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امارات عربي متحده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دبي مال"/>
          <p:cNvPicPr>
            <a:picLocks noChangeAspect="1" noChangeArrowheads="1"/>
          </p:cNvPicPr>
          <p:nvPr/>
        </p:nvPicPr>
        <p:blipFill>
          <a:blip r:embed="rId2" cstate="print"/>
          <a:srcRect/>
          <a:stretch>
            <a:fillRect/>
          </a:stretch>
        </p:blipFill>
        <p:spPr bwMode="auto">
          <a:xfrm>
            <a:off x="214282" y="1000108"/>
            <a:ext cx="2857500" cy="1905000"/>
          </a:xfrm>
          <a:prstGeom prst="rect">
            <a:avLst/>
          </a:prstGeom>
          <a:noFill/>
        </p:spPr>
      </p:pic>
      <p:sp>
        <p:nvSpPr>
          <p:cNvPr id="4" name="Rectangle 3"/>
          <p:cNvSpPr/>
          <p:nvPr/>
        </p:nvSpPr>
        <p:spPr>
          <a:xfrm>
            <a:off x="1142976" y="2928934"/>
            <a:ext cx="870751" cy="369332"/>
          </a:xfrm>
          <a:prstGeom prst="rect">
            <a:avLst/>
          </a:prstGeom>
        </p:spPr>
        <p:txBody>
          <a:bodyPr wrap="none">
            <a:spAutoFit/>
          </a:bodyPr>
          <a:lstStyle/>
          <a:p>
            <a:r>
              <a:rPr lang="fa-IR" b="1" dirty="0" smtClean="0">
                <a:solidFill>
                  <a:schemeClr val="tx1">
                    <a:lumMod val="85000"/>
                    <a:lumOff val="15000"/>
                  </a:schemeClr>
                </a:solidFill>
                <a:cs typeface="B Titr" pitchFamily="2" charset="-78"/>
              </a:rPr>
              <a:t>دبي مال</a:t>
            </a:r>
            <a:endParaRPr lang="fa-IR" b="1" dirty="0">
              <a:solidFill>
                <a:schemeClr val="tx1">
                  <a:lumMod val="85000"/>
                  <a:lumOff val="15000"/>
                </a:schemeClr>
              </a:solidFill>
              <a:cs typeface="B Titr" pitchFamily="2" charset="-78"/>
            </a:endParaRPr>
          </a:p>
        </p:txBody>
      </p:sp>
      <p:pic>
        <p:nvPicPr>
          <p:cNvPr id="1028" name="Picture 4" descr="http://img.chehoteli.com/Image/Attractions/UAE/Jumeirabeach.jpg"/>
          <p:cNvPicPr>
            <a:picLocks noChangeAspect="1" noChangeArrowheads="1"/>
          </p:cNvPicPr>
          <p:nvPr/>
        </p:nvPicPr>
        <p:blipFill>
          <a:blip r:embed="rId3" cstate="print"/>
          <a:srcRect/>
          <a:stretch>
            <a:fillRect/>
          </a:stretch>
        </p:blipFill>
        <p:spPr bwMode="auto">
          <a:xfrm>
            <a:off x="357158" y="3786190"/>
            <a:ext cx="2850575" cy="1956706"/>
          </a:xfrm>
          <a:prstGeom prst="rect">
            <a:avLst/>
          </a:prstGeom>
          <a:noFill/>
        </p:spPr>
      </p:pic>
      <p:sp>
        <p:nvSpPr>
          <p:cNvPr id="8" name="Rectangle 7"/>
          <p:cNvSpPr/>
          <p:nvPr/>
        </p:nvSpPr>
        <p:spPr>
          <a:xfrm>
            <a:off x="959327" y="5786454"/>
            <a:ext cx="1744388" cy="369332"/>
          </a:xfrm>
          <a:prstGeom prst="rect">
            <a:avLst/>
          </a:prstGeom>
        </p:spPr>
        <p:txBody>
          <a:bodyPr wrap="none">
            <a:spAutoFit/>
          </a:bodyPr>
          <a:lstStyle/>
          <a:p>
            <a:r>
              <a:rPr lang="fa-IR" b="1" dirty="0" smtClean="0">
                <a:cs typeface="B Titr" pitchFamily="2" charset="-78"/>
              </a:rPr>
              <a:t>پارک ساحلی جمیرا</a:t>
            </a:r>
            <a:endParaRPr lang="fa-IR" b="1" dirty="0">
              <a:cs typeface="B Titr" pitchFamily="2" charset="-78"/>
            </a:endParaRPr>
          </a:p>
        </p:txBody>
      </p:sp>
      <p:pic>
        <p:nvPicPr>
          <p:cNvPr id="1030" name="Picture 6" descr="برج خليفه دبي"/>
          <p:cNvPicPr>
            <a:picLocks noChangeAspect="1" noChangeArrowheads="1"/>
          </p:cNvPicPr>
          <p:nvPr/>
        </p:nvPicPr>
        <p:blipFill>
          <a:blip r:embed="rId4" cstate="print"/>
          <a:srcRect/>
          <a:stretch>
            <a:fillRect/>
          </a:stretch>
        </p:blipFill>
        <p:spPr bwMode="auto">
          <a:xfrm>
            <a:off x="3286116" y="1000108"/>
            <a:ext cx="2857500" cy="1857388"/>
          </a:xfrm>
          <a:prstGeom prst="rect">
            <a:avLst/>
          </a:prstGeom>
          <a:noFill/>
        </p:spPr>
      </p:pic>
      <p:sp>
        <p:nvSpPr>
          <p:cNvPr id="10" name="Rectangle 9"/>
          <p:cNvSpPr/>
          <p:nvPr/>
        </p:nvSpPr>
        <p:spPr>
          <a:xfrm>
            <a:off x="3929058" y="2928934"/>
            <a:ext cx="1372492" cy="369332"/>
          </a:xfrm>
          <a:prstGeom prst="rect">
            <a:avLst/>
          </a:prstGeom>
        </p:spPr>
        <p:txBody>
          <a:bodyPr wrap="none">
            <a:spAutoFit/>
          </a:bodyPr>
          <a:lstStyle/>
          <a:p>
            <a:r>
              <a:rPr lang="fa-IR" b="1" dirty="0" smtClean="0">
                <a:cs typeface="B Titr" pitchFamily="2" charset="-78"/>
              </a:rPr>
              <a:t>برج خليفه دبي</a:t>
            </a:r>
            <a:endParaRPr lang="fa-IR" b="1" dirty="0">
              <a:cs typeface="B Titr" pitchFamily="2" charset="-78"/>
            </a:endParaRPr>
          </a:p>
        </p:txBody>
      </p:sp>
      <p:pic>
        <p:nvPicPr>
          <p:cNvPr id="1032" name="Picture 8" descr="پيست اسكي سر پوشيده دبي"/>
          <p:cNvPicPr>
            <a:picLocks noChangeAspect="1" noChangeArrowheads="1"/>
          </p:cNvPicPr>
          <p:nvPr/>
        </p:nvPicPr>
        <p:blipFill>
          <a:blip r:embed="rId5" cstate="print"/>
          <a:srcRect/>
          <a:stretch>
            <a:fillRect/>
          </a:stretch>
        </p:blipFill>
        <p:spPr bwMode="auto">
          <a:xfrm>
            <a:off x="6286512" y="1000108"/>
            <a:ext cx="2554955" cy="1743076"/>
          </a:xfrm>
          <a:prstGeom prst="rect">
            <a:avLst/>
          </a:prstGeom>
          <a:noFill/>
        </p:spPr>
      </p:pic>
      <p:sp>
        <p:nvSpPr>
          <p:cNvPr id="12" name="Rectangle 11"/>
          <p:cNvSpPr/>
          <p:nvPr/>
        </p:nvSpPr>
        <p:spPr>
          <a:xfrm>
            <a:off x="6313972" y="2857496"/>
            <a:ext cx="2422458" cy="369332"/>
          </a:xfrm>
          <a:prstGeom prst="rect">
            <a:avLst/>
          </a:prstGeom>
        </p:spPr>
        <p:txBody>
          <a:bodyPr wrap="none">
            <a:spAutoFit/>
          </a:bodyPr>
          <a:lstStyle/>
          <a:p>
            <a:r>
              <a:rPr lang="fa-IR" b="1" dirty="0" smtClean="0">
                <a:cs typeface="B Titr" pitchFamily="2" charset="-78"/>
              </a:rPr>
              <a:t>پيست اسكي سر پوشيده دبي</a:t>
            </a:r>
            <a:endParaRPr lang="fa-IR" dirty="0">
              <a:cs typeface="B Titr" pitchFamily="2" charset="-78"/>
            </a:endParaRPr>
          </a:p>
        </p:txBody>
      </p:sp>
      <p:pic>
        <p:nvPicPr>
          <p:cNvPr id="1034" name="Picture 10" descr="هتل برج العرب"/>
          <p:cNvPicPr>
            <a:picLocks noChangeAspect="1" noChangeArrowheads="1"/>
          </p:cNvPicPr>
          <p:nvPr/>
        </p:nvPicPr>
        <p:blipFill>
          <a:blip r:embed="rId6" cstate="print"/>
          <a:srcRect/>
          <a:stretch>
            <a:fillRect/>
          </a:stretch>
        </p:blipFill>
        <p:spPr bwMode="auto">
          <a:xfrm>
            <a:off x="3357554" y="3786190"/>
            <a:ext cx="2857500" cy="2000264"/>
          </a:xfrm>
          <a:prstGeom prst="rect">
            <a:avLst/>
          </a:prstGeom>
          <a:noFill/>
        </p:spPr>
      </p:pic>
      <p:sp>
        <p:nvSpPr>
          <p:cNvPr id="15" name="Rectangle 14"/>
          <p:cNvSpPr/>
          <p:nvPr/>
        </p:nvSpPr>
        <p:spPr>
          <a:xfrm>
            <a:off x="4136263" y="5857892"/>
            <a:ext cx="1399742" cy="369332"/>
          </a:xfrm>
          <a:prstGeom prst="rect">
            <a:avLst/>
          </a:prstGeom>
        </p:spPr>
        <p:txBody>
          <a:bodyPr wrap="none">
            <a:spAutoFit/>
          </a:bodyPr>
          <a:lstStyle/>
          <a:p>
            <a:r>
              <a:rPr lang="fa-IR" b="1" dirty="0" smtClean="0">
                <a:cs typeface="B Titr" pitchFamily="2" charset="-78"/>
              </a:rPr>
              <a:t>هتل برج العرب</a:t>
            </a:r>
            <a:endParaRPr lang="fa-IR" dirty="0">
              <a:cs typeface="B Titr" pitchFamily="2" charset="-78"/>
            </a:endParaRPr>
          </a:p>
        </p:txBody>
      </p:sp>
      <p:pic>
        <p:nvPicPr>
          <p:cNvPr id="1036" name="Picture 12" descr="مسجد شيخ زايد"/>
          <p:cNvPicPr>
            <a:picLocks noChangeAspect="1" noChangeArrowheads="1"/>
          </p:cNvPicPr>
          <p:nvPr/>
        </p:nvPicPr>
        <p:blipFill>
          <a:blip r:embed="rId7" cstate="print"/>
          <a:srcRect/>
          <a:stretch>
            <a:fillRect/>
          </a:stretch>
        </p:blipFill>
        <p:spPr bwMode="auto">
          <a:xfrm>
            <a:off x="6286512" y="3786190"/>
            <a:ext cx="2571768" cy="2000264"/>
          </a:xfrm>
          <a:prstGeom prst="rect">
            <a:avLst/>
          </a:prstGeom>
          <a:noFill/>
        </p:spPr>
      </p:pic>
      <p:sp>
        <p:nvSpPr>
          <p:cNvPr id="17" name="Rectangle 16"/>
          <p:cNvSpPr/>
          <p:nvPr/>
        </p:nvSpPr>
        <p:spPr>
          <a:xfrm>
            <a:off x="6429388" y="5857892"/>
            <a:ext cx="2286016" cy="369332"/>
          </a:xfrm>
          <a:prstGeom prst="rect">
            <a:avLst/>
          </a:prstGeom>
        </p:spPr>
        <p:txBody>
          <a:bodyPr wrap="square">
            <a:spAutoFit/>
          </a:bodyPr>
          <a:lstStyle/>
          <a:p>
            <a:r>
              <a:rPr lang="fa-IR" b="1" dirty="0" smtClean="0">
                <a:cs typeface="B Titr" pitchFamily="2" charset="-78"/>
              </a:rPr>
              <a:t>مسجد شيخ زايد ابوظبي</a:t>
            </a:r>
            <a:endParaRPr lang="fa-IR" dirty="0">
              <a:cs typeface="B Titr" pitchFamily="2" charset="-78"/>
            </a:endParaRPr>
          </a:p>
        </p:txBody>
      </p:sp>
      <p:sp>
        <p:nvSpPr>
          <p:cNvPr id="16" name="Rectangle 15"/>
          <p:cNvSpPr/>
          <p:nvPr/>
        </p:nvSpPr>
        <p:spPr>
          <a:xfrm>
            <a:off x="285720" y="357166"/>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ديدني هاي امارات عربي متحده </a:t>
            </a:r>
            <a:endParaRPr lang="en-US" sz="2800" b="1" dirty="0" smtClean="0">
              <a:solidFill>
                <a:schemeClr val="tx1"/>
              </a:solidFill>
              <a:cs typeface="B Titr"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1030"/>
                                        </p:tgtEl>
                                        <p:attrNameLst>
                                          <p:attrName>style.visibility</p:attrName>
                                        </p:attrNameLst>
                                      </p:cBhvr>
                                      <p:to>
                                        <p:strVal val="visible"/>
                                      </p:to>
                                    </p:set>
                                    <p:anim calcmode="lin" valueType="num">
                                      <p:cBhvr>
                                        <p:cTn id="21" dur="500" fill="hold"/>
                                        <p:tgtEl>
                                          <p:spTgt spid="1030"/>
                                        </p:tgtEl>
                                        <p:attrNameLst>
                                          <p:attrName>ppt_w</p:attrName>
                                        </p:attrNameLst>
                                      </p:cBhvr>
                                      <p:tavLst>
                                        <p:tav tm="0">
                                          <p:val>
                                            <p:fltVal val="0"/>
                                          </p:val>
                                        </p:tav>
                                        <p:tav tm="100000">
                                          <p:val>
                                            <p:strVal val="#ppt_w"/>
                                          </p:val>
                                        </p:tav>
                                      </p:tavLst>
                                    </p:anim>
                                    <p:anim calcmode="lin" valueType="num">
                                      <p:cBhvr>
                                        <p:cTn id="22" dur="500" fill="hold"/>
                                        <p:tgtEl>
                                          <p:spTgt spid="1030"/>
                                        </p:tgtEl>
                                        <p:attrNameLst>
                                          <p:attrName>ppt_h</p:attrName>
                                        </p:attrNameLst>
                                      </p:cBhvr>
                                      <p:tavLst>
                                        <p:tav tm="0">
                                          <p:val>
                                            <p:fltVal val="0"/>
                                          </p:val>
                                        </p:tav>
                                        <p:tav tm="100000">
                                          <p:val>
                                            <p:strVal val="#ppt_h"/>
                                          </p:val>
                                        </p:tav>
                                      </p:tavLst>
                                    </p:anim>
                                    <p:animEffect transition="in" filter="fade">
                                      <p:cBhvr>
                                        <p:cTn id="23" dur="500"/>
                                        <p:tgtEl>
                                          <p:spTgt spid="103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1032"/>
                                        </p:tgtEl>
                                        <p:attrNameLst>
                                          <p:attrName>style.visibility</p:attrName>
                                        </p:attrNameLst>
                                      </p:cBhvr>
                                      <p:to>
                                        <p:strVal val="visible"/>
                                      </p:to>
                                    </p:set>
                                    <p:anim calcmode="lin" valueType="num">
                                      <p:cBhvr>
                                        <p:cTn id="35" dur="500" fill="hold"/>
                                        <p:tgtEl>
                                          <p:spTgt spid="1032"/>
                                        </p:tgtEl>
                                        <p:attrNameLst>
                                          <p:attrName>ppt_w</p:attrName>
                                        </p:attrNameLst>
                                      </p:cBhvr>
                                      <p:tavLst>
                                        <p:tav tm="0">
                                          <p:val>
                                            <p:fltVal val="0"/>
                                          </p:val>
                                        </p:tav>
                                        <p:tav tm="100000">
                                          <p:val>
                                            <p:strVal val="#ppt_w"/>
                                          </p:val>
                                        </p:tav>
                                      </p:tavLst>
                                    </p:anim>
                                    <p:anim calcmode="lin" valueType="num">
                                      <p:cBhvr>
                                        <p:cTn id="36" dur="500" fill="hold"/>
                                        <p:tgtEl>
                                          <p:spTgt spid="1032"/>
                                        </p:tgtEl>
                                        <p:attrNameLst>
                                          <p:attrName>ppt_h</p:attrName>
                                        </p:attrNameLst>
                                      </p:cBhvr>
                                      <p:tavLst>
                                        <p:tav tm="0">
                                          <p:val>
                                            <p:fltVal val="0"/>
                                          </p:val>
                                        </p:tav>
                                        <p:tav tm="100000">
                                          <p:val>
                                            <p:strVal val="#ppt_h"/>
                                          </p:val>
                                        </p:tav>
                                      </p:tavLst>
                                    </p:anim>
                                    <p:animEffect transition="in" filter="fade">
                                      <p:cBhvr>
                                        <p:cTn id="37" dur="500"/>
                                        <p:tgtEl>
                                          <p:spTgt spid="103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nodeType="clickEffect">
                                  <p:stCondLst>
                                    <p:cond delay="0"/>
                                  </p:stCondLst>
                                  <p:childTnLst>
                                    <p:set>
                                      <p:cBhvr>
                                        <p:cTn id="48" dur="1" fill="hold">
                                          <p:stCondLst>
                                            <p:cond delay="0"/>
                                          </p:stCondLst>
                                        </p:cTn>
                                        <p:tgtEl>
                                          <p:spTgt spid="1028"/>
                                        </p:tgtEl>
                                        <p:attrNameLst>
                                          <p:attrName>style.visibility</p:attrName>
                                        </p:attrNameLst>
                                      </p:cBhvr>
                                      <p:to>
                                        <p:strVal val="visible"/>
                                      </p:to>
                                    </p:set>
                                    <p:anim calcmode="lin" valueType="num">
                                      <p:cBhvr>
                                        <p:cTn id="49" dur="500" fill="hold"/>
                                        <p:tgtEl>
                                          <p:spTgt spid="1028"/>
                                        </p:tgtEl>
                                        <p:attrNameLst>
                                          <p:attrName>ppt_w</p:attrName>
                                        </p:attrNameLst>
                                      </p:cBhvr>
                                      <p:tavLst>
                                        <p:tav tm="0">
                                          <p:val>
                                            <p:fltVal val="0"/>
                                          </p:val>
                                        </p:tav>
                                        <p:tav tm="100000">
                                          <p:val>
                                            <p:strVal val="#ppt_w"/>
                                          </p:val>
                                        </p:tav>
                                      </p:tavLst>
                                    </p:anim>
                                    <p:anim calcmode="lin" valueType="num">
                                      <p:cBhvr>
                                        <p:cTn id="50" dur="500" fill="hold"/>
                                        <p:tgtEl>
                                          <p:spTgt spid="1028"/>
                                        </p:tgtEl>
                                        <p:attrNameLst>
                                          <p:attrName>ppt_h</p:attrName>
                                        </p:attrNameLst>
                                      </p:cBhvr>
                                      <p:tavLst>
                                        <p:tav tm="0">
                                          <p:val>
                                            <p:fltVal val="0"/>
                                          </p:val>
                                        </p:tav>
                                        <p:tav tm="100000">
                                          <p:val>
                                            <p:strVal val="#ppt_h"/>
                                          </p:val>
                                        </p:tav>
                                      </p:tavLst>
                                    </p:anim>
                                    <p:animEffect transition="in" filter="fade">
                                      <p:cBhvr>
                                        <p:cTn id="51" dur="500"/>
                                        <p:tgtEl>
                                          <p:spTgt spid="1028"/>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animEffect transition="in" filter="fade">
                                      <p:cBhvr>
                                        <p:cTn id="58" dur="500"/>
                                        <p:tgtEl>
                                          <p:spTgt spid="8"/>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nodeType="clickEffect">
                                  <p:stCondLst>
                                    <p:cond delay="0"/>
                                  </p:stCondLst>
                                  <p:childTnLst>
                                    <p:set>
                                      <p:cBhvr>
                                        <p:cTn id="62" dur="1" fill="hold">
                                          <p:stCondLst>
                                            <p:cond delay="0"/>
                                          </p:stCondLst>
                                        </p:cTn>
                                        <p:tgtEl>
                                          <p:spTgt spid="1034"/>
                                        </p:tgtEl>
                                        <p:attrNameLst>
                                          <p:attrName>style.visibility</p:attrName>
                                        </p:attrNameLst>
                                      </p:cBhvr>
                                      <p:to>
                                        <p:strVal val="visible"/>
                                      </p:to>
                                    </p:set>
                                    <p:anim calcmode="lin" valueType="num">
                                      <p:cBhvr>
                                        <p:cTn id="63" dur="500" fill="hold"/>
                                        <p:tgtEl>
                                          <p:spTgt spid="1034"/>
                                        </p:tgtEl>
                                        <p:attrNameLst>
                                          <p:attrName>ppt_w</p:attrName>
                                        </p:attrNameLst>
                                      </p:cBhvr>
                                      <p:tavLst>
                                        <p:tav tm="0">
                                          <p:val>
                                            <p:fltVal val="0"/>
                                          </p:val>
                                        </p:tav>
                                        <p:tav tm="100000">
                                          <p:val>
                                            <p:strVal val="#ppt_w"/>
                                          </p:val>
                                        </p:tav>
                                      </p:tavLst>
                                    </p:anim>
                                    <p:anim calcmode="lin" valueType="num">
                                      <p:cBhvr>
                                        <p:cTn id="64" dur="500" fill="hold"/>
                                        <p:tgtEl>
                                          <p:spTgt spid="1034"/>
                                        </p:tgtEl>
                                        <p:attrNameLst>
                                          <p:attrName>ppt_h</p:attrName>
                                        </p:attrNameLst>
                                      </p:cBhvr>
                                      <p:tavLst>
                                        <p:tav tm="0">
                                          <p:val>
                                            <p:fltVal val="0"/>
                                          </p:val>
                                        </p:tav>
                                        <p:tav tm="100000">
                                          <p:val>
                                            <p:strVal val="#ppt_h"/>
                                          </p:val>
                                        </p:tav>
                                      </p:tavLst>
                                    </p:anim>
                                    <p:animEffect transition="in" filter="fade">
                                      <p:cBhvr>
                                        <p:cTn id="65" dur="500"/>
                                        <p:tgtEl>
                                          <p:spTgt spid="1034"/>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0" fill="hold" nodeType="clickEffect">
                                  <p:stCondLst>
                                    <p:cond delay="0"/>
                                  </p:stCondLst>
                                  <p:childTnLst>
                                    <p:set>
                                      <p:cBhvr>
                                        <p:cTn id="76" dur="1" fill="hold">
                                          <p:stCondLst>
                                            <p:cond delay="0"/>
                                          </p:stCondLst>
                                        </p:cTn>
                                        <p:tgtEl>
                                          <p:spTgt spid="1036"/>
                                        </p:tgtEl>
                                        <p:attrNameLst>
                                          <p:attrName>style.visibility</p:attrName>
                                        </p:attrNameLst>
                                      </p:cBhvr>
                                      <p:to>
                                        <p:strVal val="visible"/>
                                      </p:to>
                                    </p:set>
                                    <p:anim calcmode="lin" valueType="num">
                                      <p:cBhvr>
                                        <p:cTn id="77" dur="500" fill="hold"/>
                                        <p:tgtEl>
                                          <p:spTgt spid="1036"/>
                                        </p:tgtEl>
                                        <p:attrNameLst>
                                          <p:attrName>ppt_w</p:attrName>
                                        </p:attrNameLst>
                                      </p:cBhvr>
                                      <p:tavLst>
                                        <p:tav tm="0">
                                          <p:val>
                                            <p:fltVal val="0"/>
                                          </p:val>
                                        </p:tav>
                                        <p:tav tm="100000">
                                          <p:val>
                                            <p:strVal val="#ppt_w"/>
                                          </p:val>
                                        </p:tav>
                                      </p:tavLst>
                                    </p:anim>
                                    <p:anim calcmode="lin" valueType="num">
                                      <p:cBhvr>
                                        <p:cTn id="78" dur="500" fill="hold"/>
                                        <p:tgtEl>
                                          <p:spTgt spid="1036"/>
                                        </p:tgtEl>
                                        <p:attrNameLst>
                                          <p:attrName>ppt_h</p:attrName>
                                        </p:attrNameLst>
                                      </p:cBhvr>
                                      <p:tavLst>
                                        <p:tav tm="0">
                                          <p:val>
                                            <p:fltVal val="0"/>
                                          </p:val>
                                        </p:tav>
                                        <p:tav tm="100000">
                                          <p:val>
                                            <p:strVal val="#ppt_h"/>
                                          </p:val>
                                        </p:tav>
                                      </p:tavLst>
                                    </p:anim>
                                    <p:animEffect transition="in" filter="fade">
                                      <p:cBhvr>
                                        <p:cTn id="79" dur="500"/>
                                        <p:tgtEl>
                                          <p:spTgt spid="1036"/>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0"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p:cTn id="84" dur="500" fill="hold"/>
                                        <p:tgtEl>
                                          <p:spTgt spid="17"/>
                                        </p:tgtEl>
                                        <p:attrNameLst>
                                          <p:attrName>ppt_w</p:attrName>
                                        </p:attrNameLst>
                                      </p:cBhvr>
                                      <p:tavLst>
                                        <p:tav tm="0">
                                          <p:val>
                                            <p:fltVal val="0"/>
                                          </p:val>
                                        </p:tav>
                                        <p:tav tm="100000">
                                          <p:val>
                                            <p:strVal val="#ppt_w"/>
                                          </p:val>
                                        </p:tav>
                                      </p:tavLst>
                                    </p:anim>
                                    <p:anim calcmode="lin" valueType="num">
                                      <p:cBhvr>
                                        <p:cTn id="85" dur="500" fill="hold"/>
                                        <p:tgtEl>
                                          <p:spTgt spid="17"/>
                                        </p:tgtEl>
                                        <p:attrNameLst>
                                          <p:attrName>ppt_h</p:attrName>
                                        </p:attrNameLst>
                                      </p:cBhvr>
                                      <p:tavLst>
                                        <p:tav tm="0">
                                          <p:val>
                                            <p:fltVal val="0"/>
                                          </p:val>
                                        </p:tav>
                                        <p:tav tm="100000">
                                          <p:val>
                                            <p:strVal val="#ppt_h"/>
                                          </p:val>
                                        </p:tav>
                                      </p:tavLst>
                                    </p:anim>
                                    <p:animEffect transition="in" filter="fade">
                                      <p:cBhvr>
                                        <p:cTn id="8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p:bldP spid="12" grpId="0"/>
      <p:bldP spid="15"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موزه هنرهاي شارجه"/>
          <p:cNvPicPr>
            <a:picLocks noChangeAspect="1" noChangeArrowheads="1"/>
          </p:cNvPicPr>
          <p:nvPr/>
        </p:nvPicPr>
        <p:blipFill>
          <a:blip r:embed="rId2" cstate="print"/>
          <a:srcRect/>
          <a:stretch>
            <a:fillRect/>
          </a:stretch>
        </p:blipFill>
        <p:spPr bwMode="auto">
          <a:xfrm>
            <a:off x="6072198" y="1000108"/>
            <a:ext cx="2857500" cy="1857388"/>
          </a:xfrm>
          <a:prstGeom prst="rect">
            <a:avLst/>
          </a:prstGeom>
          <a:noFill/>
        </p:spPr>
      </p:pic>
      <p:sp>
        <p:nvSpPr>
          <p:cNvPr id="3" name="Rectangle 2"/>
          <p:cNvSpPr/>
          <p:nvPr/>
        </p:nvSpPr>
        <p:spPr>
          <a:xfrm>
            <a:off x="6643702" y="2928934"/>
            <a:ext cx="1827744" cy="369332"/>
          </a:xfrm>
          <a:prstGeom prst="rect">
            <a:avLst/>
          </a:prstGeom>
        </p:spPr>
        <p:txBody>
          <a:bodyPr wrap="none">
            <a:spAutoFit/>
          </a:bodyPr>
          <a:lstStyle/>
          <a:p>
            <a:r>
              <a:rPr lang="fa-IR" b="1" dirty="0" smtClean="0">
                <a:cs typeface="B Titr" pitchFamily="2" charset="-78"/>
              </a:rPr>
              <a:t>موزه هنرهاي شارجه</a:t>
            </a:r>
            <a:endParaRPr lang="fa-IR" dirty="0">
              <a:cs typeface="B Titr" pitchFamily="2" charset="-78"/>
            </a:endParaRPr>
          </a:p>
        </p:txBody>
      </p:sp>
      <p:pic>
        <p:nvPicPr>
          <p:cNvPr id="74756" name="Picture 4" descr="آتلانتیس پالم ،دبی"/>
          <p:cNvPicPr>
            <a:picLocks noChangeAspect="1" noChangeArrowheads="1"/>
          </p:cNvPicPr>
          <p:nvPr/>
        </p:nvPicPr>
        <p:blipFill>
          <a:blip r:embed="rId3" cstate="print"/>
          <a:srcRect/>
          <a:stretch>
            <a:fillRect/>
          </a:stretch>
        </p:blipFill>
        <p:spPr bwMode="auto">
          <a:xfrm>
            <a:off x="3143240" y="1071546"/>
            <a:ext cx="2714644" cy="1785950"/>
          </a:xfrm>
          <a:prstGeom prst="rect">
            <a:avLst/>
          </a:prstGeom>
          <a:noFill/>
        </p:spPr>
      </p:pic>
      <p:sp>
        <p:nvSpPr>
          <p:cNvPr id="5" name="Rectangle 4"/>
          <p:cNvSpPr/>
          <p:nvPr/>
        </p:nvSpPr>
        <p:spPr>
          <a:xfrm>
            <a:off x="3643306" y="2928934"/>
            <a:ext cx="1715534" cy="369332"/>
          </a:xfrm>
          <a:prstGeom prst="rect">
            <a:avLst/>
          </a:prstGeom>
        </p:spPr>
        <p:txBody>
          <a:bodyPr wrap="none">
            <a:spAutoFit/>
          </a:bodyPr>
          <a:lstStyle/>
          <a:p>
            <a:r>
              <a:rPr lang="fa-IR" b="1" dirty="0" smtClean="0">
                <a:cs typeface="B Titr" pitchFamily="2" charset="-78"/>
              </a:rPr>
              <a:t>آتلانتیس پالم ،دبی</a:t>
            </a:r>
            <a:endParaRPr lang="fa-IR" dirty="0">
              <a:cs typeface="B Titr" pitchFamily="2" charset="-78"/>
            </a:endParaRPr>
          </a:p>
        </p:txBody>
      </p:sp>
      <p:pic>
        <p:nvPicPr>
          <p:cNvPr id="74758" name="Picture 6" descr="http://www.greenlight.travel/sites/default/files/oferte/dubai3.jpg?slideshow=true&amp;slideshowAuto=false&amp;slideshowSpeed=4000&amp;speed=350&amp;transition=elastic"/>
          <p:cNvPicPr>
            <a:picLocks noChangeAspect="1" noChangeArrowheads="1"/>
          </p:cNvPicPr>
          <p:nvPr/>
        </p:nvPicPr>
        <p:blipFill>
          <a:blip r:embed="rId4" cstate="print"/>
          <a:srcRect/>
          <a:stretch>
            <a:fillRect/>
          </a:stretch>
        </p:blipFill>
        <p:spPr bwMode="auto">
          <a:xfrm>
            <a:off x="6000760" y="3571876"/>
            <a:ext cx="2948745" cy="2000264"/>
          </a:xfrm>
          <a:prstGeom prst="rect">
            <a:avLst/>
          </a:prstGeom>
          <a:noFill/>
        </p:spPr>
      </p:pic>
      <p:sp>
        <p:nvSpPr>
          <p:cNvPr id="7" name="Rectangle 6"/>
          <p:cNvSpPr/>
          <p:nvPr/>
        </p:nvSpPr>
        <p:spPr>
          <a:xfrm>
            <a:off x="7000892" y="5643578"/>
            <a:ext cx="1088760" cy="369332"/>
          </a:xfrm>
          <a:prstGeom prst="rect">
            <a:avLst/>
          </a:prstGeom>
        </p:spPr>
        <p:txBody>
          <a:bodyPr wrap="none">
            <a:spAutoFit/>
          </a:bodyPr>
          <a:lstStyle/>
          <a:p>
            <a:r>
              <a:rPr lang="fa-IR" b="1" dirty="0" smtClean="0">
                <a:cs typeface="B Titr" pitchFamily="2" charset="-78"/>
              </a:rPr>
              <a:t>جزیره نخل</a:t>
            </a:r>
            <a:endParaRPr lang="fa-IR" dirty="0">
              <a:cs typeface="B Titr" pitchFamily="2" charset="-78"/>
            </a:endParaRPr>
          </a:p>
        </p:txBody>
      </p:sp>
      <p:pic>
        <p:nvPicPr>
          <p:cNvPr id="74760" name="Picture 8" descr="تور دبي ساحل آبي"/>
          <p:cNvPicPr>
            <a:picLocks noChangeAspect="1" noChangeArrowheads="1"/>
          </p:cNvPicPr>
          <p:nvPr/>
        </p:nvPicPr>
        <p:blipFill>
          <a:blip r:embed="rId5" cstate="print"/>
          <a:srcRect/>
          <a:stretch>
            <a:fillRect/>
          </a:stretch>
        </p:blipFill>
        <p:spPr bwMode="auto">
          <a:xfrm>
            <a:off x="2857488" y="3571876"/>
            <a:ext cx="2928958" cy="1928826"/>
          </a:xfrm>
          <a:prstGeom prst="rect">
            <a:avLst/>
          </a:prstGeom>
          <a:noFill/>
        </p:spPr>
      </p:pic>
      <p:sp>
        <p:nvSpPr>
          <p:cNvPr id="9" name="Rectangle 8"/>
          <p:cNvSpPr/>
          <p:nvPr/>
        </p:nvSpPr>
        <p:spPr>
          <a:xfrm>
            <a:off x="3714744" y="5572140"/>
            <a:ext cx="1385316" cy="369332"/>
          </a:xfrm>
          <a:prstGeom prst="rect">
            <a:avLst/>
          </a:prstGeom>
        </p:spPr>
        <p:txBody>
          <a:bodyPr wrap="none">
            <a:spAutoFit/>
          </a:bodyPr>
          <a:lstStyle/>
          <a:p>
            <a:r>
              <a:rPr lang="fa-IR" b="1" dirty="0" smtClean="0">
                <a:cs typeface="B Titr" pitchFamily="2" charset="-78"/>
              </a:rPr>
              <a:t>خانه شیح سعید</a:t>
            </a:r>
            <a:endParaRPr lang="fa-IR" dirty="0">
              <a:cs typeface="B Titr" pitchFamily="2" charset="-78"/>
            </a:endParaRPr>
          </a:p>
        </p:txBody>
      </p:sp>
      <p:pic>
        <p:nvPicPr>
          <p:cNvPr id="74762" name="Picture 10" descr="تور دبي ساحل آبي"/>
          <p:cNvPicPr>
            <a:picLocks noChangeAspect="1" noChangeArrowheads="1"/>
          </p:cNvPicPr>
          <p:nvPr/>
        </p:nvPicPr>
        <p:blipFill>
          <a:blip r:embed="rId6" cstate="print"/>
          <a:srcRect/>
          <a:stretch>
            <a:fillRect/>
          </a:stretch>
        </p:blipFill>
        <p:spPr bwMode="auto">
          <a:xfrm>
            <a:off x="285720" y="1071546"/>
            <a:ext cx="2643206" cy="1714512"/>
          </a:xfrm>
          <a:prstGeom prst="rect">
            <a:avLst/>
          </a:prstGeom>
          <a:noFill/>
        </p:spPr>
      </p:pic>
      <p:sp>
        <p:nvSpPr>
          <p:cNvPr id="12" name="Rectangle 11"/>
          <p:cNvSpPr/>
          <p:nvPr/>
        </p:nvSpPr>
        <p:spPr>
          <a:xfrm>
            <a:off x="642910" y="2928934"/>
            <a:ext cx="1061509" cy="369332"/>
          </a:xfrm>
          <a:prstGeom prst="rect">
            <a:avLst/>
          </a:prstGeom>
        </p:spPr>
        <p:txBody>
          <a:bodyPr wrap="none">
            <a:spAutoFit/>
          </a:bodyPr>
          <a:lstStyle/>
          <a:p>
            <a:r>
              <a:rPr lang="fa-IR" b="1" dirty="0" smtClean="0">
                <a:cs typeface="B Titr" pitchFamily="2" charset="-78"/>
              </a:rPr>
              <a:t>بازار مرشد</a:t>
            </a:r>
            <a:endParaRPr lang="fa-IR" dirty="0">
              <a:cs typeface="B Titr" pitchFamily="2" charset="-78"/>
            </a:endParaRPr>
          </a:p>
        </p:txBody>
      </p:sp>
      <p:pic>
        <p:nvPicPr>
          <p:cNvPr id="74766" name="Picture 14" descr="تور دبي ساحل آبي"/>
          <p:cNvPicPr>
            <a:picLocks noChangeAspect="1" noChangeArrowheads="1"/>
          </p:cNvPicPr>
          <p:nvPr/>
        </p:nvPicPr>
        <p:blipFill>
          <a:blip r:embed="rId7" cstate="print"/>
          <a:stretch>
            <a:fillRect/>
          </a:stretch>
        </p:blipFill>
        <p:spPr bwMode="auto">
          <a:xfrm>
            <a:off x="214282" y="3500438"/>
            <a:ext cx="2428892" cy="2000263"/>
          </a:xfrm>
          <a:prstGeom prst="rect">
            <a:avLst/>
          </a:prstGeom>
          <a:noFill/>
        </p:spPr>
      </p:pic>
      <p:sp>
        <p:nvSpPr>
          <p:cNvPr id="14" name="Rectangle 13"/>
          <p:cNvSpPr/>
          <p:nvPr/>
        </p:nvSpPr>
        <p:spPr>
          <a:xfrm>
            <a:off x="285720" y="5572140"/>
            <a:ext cx="1734211" cy="369332"/>
          </a:xfrm>
          <a:prstGeom prst="rect">
            <a:avLst/>
          </a:prstGeom>
        </p:spPr>
        <p:txBody>
          <a:bodyPr wrap="square">
            <a:spAutoFit/>
          </a:bodyPr>
          <a:lstStyle/>
          <a:p>
            <a:r>
              <a:rPr lang="fa-IR" b="1" dirty="0" smtClean="0">
                <a:cs typeface="B Titr" pitchFamily="2" charset="-78"/>
              </a:rPr>
              <a:t>جبل حفيت العين</a:t>
            </a:r>
            <a:endParaRPr lang="fa-IR" dirty="0">
              <a:cs typeface="B Titr" pitchFamily="2" charset="-78"/>
            </a:endParaRPr>
          </a:p>
        </p:txBody>
      </p:sp>
      <p:sp>
        <p:nvSpPr>
          <p:cNvPr id="15" name="Rectangle 14"/>
          <p:cNvSpPr/>
          <p:nvPr/>
        </p:nvSpPr>
        <p:spPr>
          <a:xfrm>
            <a:off x="285720" y="357166"/>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ديدني هاي امارات عربي متحده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4762"/>
                                        </p:tgtEl>
                                        <p:attrNameLst>
                                          <p:attrName>style.visibility</p:attrName>
                                        </p:attrNameLst>
                                      </p:cBhvr>
                                      <p:to>
                                        <p:strVal val="visible"/>
                                      </p:to>
                                    </p:set>
                                    <p:anim calcmode="lin" valueType="num">
                                      <p:cBhvr>
                                        <p:cTn id="7" dur="500" fill="hold"/>
                                        <p:tgtEl>
                                          <p:spTgt spid="74762"/>
                                        </p:tgtEl>
                                        <p:attrNameLst>
                                          <p:attrName>ppt_w</p:attrName>
                                        </p:attrNameLst>
                                      </p:cBhvr>
                                      <p:tavLst>
                                        <p:tav tm="0">
                                          <p:val>
                                            <p:fltVal val="0"/>
                                          </p:val>
                                        </p:tav>
                                        <p:tav tm="100000">
                                          <p:val>
                                            <p:strVal val="#ppt_w"/>
                                          </p:val>
                                        </p:tav>
                                      </p:tavLst>
                                    </p:anim>
                                    <p:anim calcmode="lin" valueType="num">
                                      <p:cBhvr>
                                        <p:cTn id="8" dur="500" fill="hold"/>
                                        <p:tgtEl>
                                          <p:spTgt spid="74762"/>
                                        </p:tgtEl>
                                        <p:attrNameLst>
                                          <p:attrName>ppt_h</p:attrName>
                                        </p:attrNameLst>
                                      </p:cBhvr>
                                      <p:tavLst>
                                        <p:tav tm="0">
                                          <p:val>
                                            <p:fltVal val="0"/>
                                          </p:val>
                                        </p:tav>
                                        <p:tav tm="100000">
                                          <p:val>
                                            <p:strVal val="#ppt_h"/>
                                          </p:val>
                                        </p:tav>
                                      </p:tavLst>
                                    </p:anim>
                                    <p:animEffect transition="in" filter="fade">
                                      <p:cBhvr>
                                        <p:cTn id="9" dur="500"/>
                                        <p:tgtEl>
                                          <p:spTgt spid="7476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74756"/>
                                        </p:tgtEl>
                                        <p:attrNameLst>
                                          <p:attrName>style.visibility</p:attrName>
                                        </p:attrNameLst>
                                      </p:cBhvr>
                                      <p:to>
                                        <p:strVal val="visible"/>
                                      </p:to>
                                    </p:set>
                                    <p:anim calcmode="lin" valueType="num">
                                      <p:cBhvr>
                                        <p:cTn id="21" dur="500" fill="hold"/>
                                        <p:tgtEl>
                                          <p:spTgt spid="74756"/>
                                        </p:tgtEl>
                                        <p:attrNameLst>
                                          <p:attrName>ppt_w</p:attrName>
                                        </p:attrNameLst>
                                      </p:cBhvr>
                                      <p:tavLst>
                                        <p:tav tm="0">
                                          <p:val>
                                            <p:fltVal val="0"/>
                                          </p:val>
                                        </p:tav>
                                        <p:tav tm="100000">
                                          <p:val>
                                            <p:strVal val="#ppt_w"/>
                                          </p:val>
                                        </p:tav>
                                      </p:tavLst>
                                    </p:anim>
                                    <p:anim calcmode="lin" valueType="num">
                                      <p:cBhvr>
                                        <p:cTn id="22" dur="500" fill="hold"/>
                                        <p:tgtEl>
                                          <p:spTgt spid="74756"/>
                                        </p:tgtEl>
                                        <p:attrNameLst>
                                          <p:attrName>ppt_h</p:attrName>
                                        </p:attrNameLst>
                                      </p:cBhvr>
                                      <p:tavLst>
                                        <p:tav tm="0">
                                          <p:val>
                                            <p:fltVal val="0"/>
                                          </p:val>
                                        </p:tav>
                                        <p:tav tm="100000">
                                          <p:val>
                                            <p:strVal val="#ppt_h"/>
                                          </p:val>
                                        </p:tav>
                                      </p:tavLst>
                                    </p:anim>
                                    <p:animEffect transition="in" filter="fade">
                                      <p:cBhvr>
                                        <p:cTn id="23" dur="500"/>
                                        <p:tgtEl>
                                          <p:spTgt spid="7475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74754"/>
                                        </p:tgtEl>
                                        <p:attrNameLst>
                                          <p:attrName>style.visibility</p:attrName>
                                        </p:attrNameLst>
                                      </p:cBhvr>
                                      <p:to>
                                        <p:strVal val="visible"/>
                                      </p:to>
                                    </p:set>
                                    <p:anim calcmode="lin" valueType="num">
                                      <p:cBhvr>
                                        <p:cTn id="35" dur="500" fill="hold"/>
                                        <p:tgtEl>
                                          <p:spTgt spid="74754"/>
                                        </p:tgtEl>
                                        <p:attrNameLst>
                                          <p:attrName>ppt_w</p:attrName>
                                        </p:attrNameLst>
                                      </p:cBhvr>
                                      <p:tavLst>
                                        <p:tav tm="0">
                                          <p:val>
                                            <p:fltVal val="0"/>
                                          </p:val>
                                        </p:tav>
                                        <p:tav tm="100000">
                                          <p:val>
                                            <p:strVal val="#ppt_w"/>
                                          </p:val>
                                        </p:tav>
                                      </p:tavLst>
                                    </p:anim>
                                    <p:anim calcmode="lin" valueType="num">
                                      <p:cBhvr>
                                        <p:cTn id="36" dur="500" fill="hold"/>
                                        <p:tgtEl>
                                          <p:spTgt spid="74754"/>
                                        </p:tgtEl>
                                        <p:attrNameLst>
                                          <p:attrName>ppt_h</p:attrName>
                                        </p:attrNameLst>
                                      </p:cBhvr>
                                      <p:tavLst>
                                        <p:tav tm="0">
                                          <p:val>
                                            <p:fltVal val="0"/>
                                          </p:val>
                                        </p:tav>
                                        <p:tav tm="100000">
                                          <p:val>
                                            <p:strVal val="#ppt_h"/>
                                          </p:val>
                                        </p:tav>
                                      </p:tavLst>
                                    </p:anim>
                                    <p:animEffect transition="in" filter="fade">
                                      <p:cBhvr>
                                        <p:cTn id="37" dur="500"/>
                                        <p:tgtEl>
                                          <p:spTgt spid="74754"/>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nodeType="clickEffect">
                                  <p:stCondLst>
                                    <p:cond delay="0"/>
                                  </p:stCondLst>
                                  <p:childTnLst>
                                    <p:set>
                                      <p:cBhvr>
                                        <p:cTn id="48" dur="1" fill="hold">
                                          <p:stCondLst>
                                            <p:cond delay="0"/>
                                          </p:stCondLst>
                                        </p:cTn>
                                        <p:tgtEl>
                                          <p:spTgt spid="74766"/>
                                        </p:tgtEl>
                                        <p:attrNameLst>
                                          <p:attrName>style.visibility</p:attrName>
                                        </p:attrNameLst>
                                      </p:cBhvr>
                                      <p:to>
                                        <p:strVal val="visible"/>
                                      </p:to>
                                    </p:set>
                                    <p:anim calcmode="lin" valueType="num">
                                      <p:cBhvr>
                                        <p:cTn id="49" dur="500" fill="hold"/>
                                        <p:tgtEl>
                                          <p:spTgt spid="74766"/>
                                        </p:tgtEl>
                                        <p:attrNameLst>
                                          <p:attrName>ppt_w</p:attrName>
                                        </p:attrNameLst>
                                      </p:cBhvr>
                                      <p:tavLst>
                                        <p:tav tm="0">
                                          <p:val>
                                            <p:fltVal val="0"/>
                                          </p:val>
                                        </p:tav>
                                        <p:tav tm="100000">
                                          <p:val>
                                            <p:strVal val="#ppt_w"/>
                                          </p:val>
                                        </p:tav>
                                      </p:tavLst>
                                    </p:anim>
                                    <p:anim calcmode="lin" valueType="num">
                                      <p:cBhvr>
                                        <p:cTn id="50" dur="500" fill="hold"/>
                                        <p:tgtEl>
                                          <p:spTgt spid="74766"/>
                                        </p:tgtEl>
                                        <p:attrNameLst>
                                          <p:attrName>ppt_h</p:attrName>
                                        </p:attrNameLst>
                                      </p:cBhvr>
                                      <p:tavLst>
                                        <p:tav tm="0">
                                          <p:val>
                                            <p:fltVal val="0"/>
                                          </p:val>
                                        </p:tav>
                                        <p:tav tm="100000">
                                          <p:val>
                                            <p:strVal val="#ppt_h"/>
                                          </p:val>
                                        </p:tav>
                                      </p:tavLst>
                                    </p:anim>
                                    <p:animEffect transition="in" filter="fade">
                                      <p:cBhvr>
                                        <p:cTn id="51" dur="500"/>
                                        <p:tgtEl>
                                          <p:spTgt spid="74766"/>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53" presetClass="entr" presetSubtype="0" fill="hold" nodeType="clickEffect">
                                  <p:stCondLst>
                                    <p:cond delay="0"/>
                                  </p:stCondLst>
                                  <p:childTnLst>
                                    <p:set>
                                      <p:cBhvr>
                                        <p:cTn id="59" dur="1" fill="hold">
                                          <p:stCondLst>
                                            <p:cond delay="0"/>
                                          </p:stCondLst>
                                        </p:cTn>
                                        <p:tgtEl>
                                          <p:spTgt spid="74760"/>
                                        </p:tgtEl>
                                        <p:attrNameLst>
                                          <p:attrName>style.visibility</p:attrName>
                                        </p:attrNameLst>
                                      </p:cBhvr>
                                      <p:to>
                                        <p:strVal val="visible"/>
                                      </p:to>
                                    </p:set>
                                    <p:anim calcmode="lin" valueType="num">
                                      <p:cBhvr>
                                        <p:cTn id="60" dur="500" fill="hold"/>
                                        <p:tgtEl>
                                          <p:spTgt spid="74760"/>
                                        </p:tgtEl>
                                        <p:attrNameLst>
                                          <p:attrName>ppt_w</p:attrName>
                                        </p:attrNameLst>
                                      </p:cBhvr>
                                      <p:tavLst>
                                        <p:tav tm="0">
                                          <p:val>
                                            <p:fltVal val="0"/>
                                          </p:val>
                                        </p:tav>
                                        <p:tav tm="100000">
                                          <p:val>
                                            <p:strVal val="#ppt_w"/>
                                          </p:val>
                                        </p:tav>
                                      </p:tavLst>
                                    </p:anim>
                                    <p:anim calcmode="lin" valueType="num">
                                      <p:cBhvr>
                                        <p:cTn id="61" dur="500" fill="hold"/>
                                        <p:tgtEl>
                                          <p:spTgt spid="74760"/>
                                        </p:tgtEl>
                                        <p:attrNameLst>
                                          <p:attrName>ppt_h</p:attrName>
                                        </p:attrNameLst>
                                      </p:cBhvr>
                                      <p:tavLst>
                                        <p:tav tm="0">
                                          <p:val>
                                            <p:fltVal val="0"/>
                                          </p:val>
                                        </p:tav>
                                        <p:tav tm="100000">
                                          <p:val>
                                            <p:strVal val="#ppt_h"/>
                                          </p:val>
                                        </p:tav>
                                      </p:tavLst>
                                    </p:anim>
                                    <p:animEffect transition="in" filter="fade">
                                      <p:cBhvr>
                                        <p:cTn id="62" dur="500"/>
                                        <p:tgtEl>
                                          <p:spTgt spid="74760"/>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0"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Effect transition="in" filter="fade">
                                      <p:cBhvr>
                                        <p:cTn id="69" dur="500"/>
                                        <p:tgtEl>
                                          <p:spTgt spid="9"/>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0" fill="hold" nodeType="clickEffect">
                                  <p:stCondLst>
                                    <p:cond delay="0"/>
                                  </p:stCondLst>
                                  <p:childTnLst>
                                    <p:set>
                                      <p:cBhvr>
                                        <p:cTn id="73" dur="1" fill="hold">
                                          <p:stCondLst>
                                            <p:cond delay="0"/>
                                          </p:stCondLst>
                                        </p:cTn>
                                        <p:tgtEl>
                                          <p:spTgt spid="74758"/>
                                        </p:tgtEl>
                                        <p:attrNameLst>
                                          <p:attrName>style.visibility</p:attrName>
                                        </p:attrNameLst>
                                      </p:cBhvr>
                                      <p:to>
                                        <p:strVal val="visible"/>
                                      </p:to>
                                    </p:set>
                                    <p:anim calcmode="lin" valueType="num">
                                      <p:cBhvr>
                                        <p:cTn id="74" dur="500" fill="hold"/>
                                        <p:tgtEl>
                                          <p:spTgt spid="74758"/>
                                        </p:tgtEl>
                                        <p:attrNameLst>
                                          <p:attrName>ppt_w</p:attrName>
                                        </p:attrNameLst>
                                      </p:cBhvr>
                                      <p:tavLst>
                                        <p:tav tm="0">
                                          <p:val>
                                            <p:fltVal val="0"/>
                                          </p:val>
                                        </p:tav>
                                        <p:tav tm="100000">
                                          <p:val>
                                            <p:strVal val="#ppt_w"/>
                                          </p:val>
                                        </p:tav>
                                      </p:tavLst>
                                    </p:anim>
                                    <p:anim calcmode="lin" valueType="num">
                                      <p:cBhvr>
                                        <p:cTn id="75" dur="500" fill="hold"/>
                                        <p:tgtEl>
                                          <p:spTgt spid="74758"/>
                                        </p:tgtEl>
                                        <p:attrNameLst>
                                          <p:attrName>ppt_h</p:attrName>
                                        </p:attrNameLst>
                                      </p:cBhvr>
                                      <p:tavLst>
                                        <p:tav tm="0">
                                          <p:val>
                                            <p:fltVal val="0"/>
                                          </p:val>
                                        </p:tav>
                                        <p:tav tm="100000">
                                          <p:val>
                                            <p:strVal val="#ppt_h"/>
                                          </p:val>
                                        </p:tav>
                                      </p:tavLst>
                                    </p:anim>
                                    <p:animEffect transition="in" filter="fade">
                                      <p:cBhvr>
                                        <p:cTn id="76" dur="500"/>
                                        <p:tgtEl>
                                          <p:spTgt spid="74758"/>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0" fill="hold" grpId="0" nodeType="clickEffect">
                                  <p:stCondLst>
                                    <p:cond delay="0"/>
                                  </p:stCondLst>
                                  <p:childTnLst>
                                    <p:set>
                                      <p:cBhvr>
                                        <p:cTn id="80" dur="1" fill="hold">
                                          <p:stCondLst>
                                            <p:cond delay="0"/>
                                          </p:stCondLst>
                                        </p:cTn>
                                        <p:tgtEl>
                                          <p:spTgt spid="7"/>
                                        </p:tgtEl>
                                        <p:attrNameLst>
                                          <p:attrName>style.visibility</p:attrName>
                                        </p:attrNameLst>
                                      </p:cBhvr>
                                      <p:to>
                                        <p:strVal val="visible"/>
                                      </p:to>
                                    </p:set>
                                    <p:anim calcmode="lin" valueType="num">
                                      <p:cBhvr>
                                        <p:cTn id="81" dur="500" fill="hold"/>
                                        <p:tgtEl>
                                          <p:spTgt spid="7"/>
                                        </p:tgtEl>
                                        <p:attrNameLst>
                                          <p:attrName>ppt_w</p:attrName>
                                        </p:attrNameLst>
                                      </p:cBhvr>
                                      <p:tavLst>
                                        <p:tav tm="0">
                                          <p:val>
                                            <p:fltVal val="0"/>
                                          </p:val>
                                        </p:tav>
                                        <p:tav tm="100000">
                                          <p:val>
                                            <p:strVal val="#ppt_w"/>
                                          </p:val>
                                        </p:tav>
                                      </p:tavLst>
                                    </p:anim>
                                    <p:anim calcmode="lin" valueType="num">
                                      <p:cBhvr>
                                        <p:cTn id="82" dur="500" fill="hold"/>
                                        <p:tgtEl>
                                          <p:spTgt spid="7"/>
                                        </p:tgtEl>
                                        <p:attrNameLst>
                                          <p:attrName>ppt_h</p:attrName>
                                        </p:attrNameLst>
                                      </p:cBhvr>
                                      <p:tavLst>
                                        <p:tav tm="0">
                                          <p:val>
                                            <p:fltVal val="0"/>
                                          </p:val>
                                        </p:tav>
                                        <p:tav tm="100000">
                                          <p:val>
                                            <p:strVal val="#ppt_h"/>
                                          </p:val>
                                        </p:tav>
                                      </p:tavLst>
                                    </p:anim>
                                    <p:animEffect transition="in" filter="fade">
                                      <p:cBhvr>
                                        <p:cTn id="8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57356" y="1285856"/>
          <a:ext cx="7000924" cy="4429160"/>
        </p:xfrm>
        <a:graphic>
          <a:graphicData uri="http://schemas.openxmlformats.org/drawingml/2006/table">
            <a:tbl>
              <a:tblPr/>
              <a:tblGrid>
                <a:gridCol w="1370339"/>
                <a:gridCol w="2792189"/>
                <a:gridCol w="2838396"/>
              </a:tblGrid>
              <a:tr h="553645">
                <a:tc>
                  <a:txBody>
                    <a:bodyPr/>
                    <a:lstStyle/>
                    <a:p>
                      <a:pPr algn="ctr" rtl="0">
                        <a:lnSpc>
                          <a:spcPct val="115000"/>
                        </a:lnSpc>
                        <a:spcAft>
                          <a:spcPts val="0"/>
                        </a:spcAft>
                      </a:pPr>
                      <a:r>
                        <a:rPr lang="fa-IR" sz="2000" b="1" baseline="0" dirty="0">
                          <a:solidFill>
                            <a:schemeClr val="tx1"/>
                          </a:solidFill>
                          <a:latin typeface="Calibri"/>
                          <a:ea typeface="Calibri"/>
                          <a:cs typeface="B Titr" pitchFamily="2" charset="-78"/>
                        </a:rPr>
                        <a:t>تاریخ</a:t>
                      </a:r>
                      <a:endParaRPr lang="en-US" sz="2000" baseline="0" dirty="0">
                        <a:solidFill>
                          <a:schemeClr val="tx1"/>
                        </a:solidFill>
                        <a:latin typeface="Calibri"/>
                        <a:ea typeface="Calibri"/>
                        <a:cs typeface="B Titr"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tcPr>
                </a:tc>
                <a:tc>
                  <a:txBody>
                    <a:bodyPr/>
                    <a:lstStyle/>
                    <a:p>
                      <a:pPr algn="ctr" rtl="0">
                        <a:lnSpc>
                          <a:spcPct val="115000"/>
                        </a:lnSpc>
                        <a:spcAft>
                          <a:spcPts val="0"/>
                        </a:spcAft>
                      </a:pPr>
                      <a:r>
                        <a:rPr kumimoji="0" lang="fa-IR" sz="2000" b="1" kern="1200" baseline="0" dirty="0" smtClean="0">
                          <a:solidFill>
                            <a:schemeClr val="tx1"/>
                          </a:solidFill>
                          <a:latin typeface="Calibri"/>
                          <a:ea typeface="Calibri"/>
                          <a:cs typeface="B Titr" pitchFamily="2" charset="-78"/>
                        </a:rPr>
                        <a:t>فارسي</a:t>
                      </a:r>
                      <a:endParaRPr kumimoji="0" lang="en-US" sz="2000" b="1" kern="1200" baseline="0" dirty="0">
                        <a:solidFill>
                          <a:schemeClr val="tx1"/>
                        </a:solidFill>
                        <a:latin typeface="Calibri"/>
                        <a:ea typeface="Calibri"/>
                        <a:cs typeface="B Titr"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tcPr>
                </a:tc>
                <a:tc>
                  <a:txBody>
                    <a:bodyPr/>
                    <a:lstStyle/>
                    <a:p>
                      <a:pPr algn="ctr" rtl="0">
                        <a:lnSpc>
                          <a:spcPct val="115000"/>
                        </a:lnSpc>
                        <a:spcAft>
                          <a:spcPts val="0"/>
                        </a:spcAft>
                      </a:pPr>
                      <a:r>
                        <a:rPr lang="fa-IR" sz="2000" baseline="0" dirty="0">
                          <a:solidFill>
                            <a:schemeClr val="tx1"/>
                          </a:solidFill>
                          <a:latin typeface="Times New Roman"/>
                          <a:ea typeface="Times New Roman"/>
                          <a:cs typeface="B Titr" pitchFamily="2" charset="-78"/>
                        </a:rPr>
                        <a:t>عربي</a:t>
                      </a:r>
                      <a:endParaRPr lang="en-US" sz="2000" baseline="0" dirty="0">
                        <a:solidFill>
                          <a:schemeClr val="tx1"/>
                        </a:solidFill>
                        <a:latin typeface="Calibri"/>
                        <a:ea typeface="Calibri"/>
                        <a:cs typeface="B Titr"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tcPr>
                </a:tc>
              </a:tr>
              <a:tr h="553645">
                <a:tc>
                  <a:txBody>
                    <a:bodyPr/>
                    <a:lstStyle/>
                    <a:p>
                      <a:pPr algn="ctr" rtl="0">
                        <a:lnSpc>
                          <a:spcPct val="115000"/>
                        </a:lnSpc>
                        <a:spcAft>
                          <a:spcPts val="0"/>
                        </a:spcAft>
                      </a:pPr>
                      <a:r>
                        <a:rPr kumimoji="0" lang="fa-IR" sz="1400" b="1" kern="1200" baseline="0" dirty="0" smtClean="0">
                          <a:solidFill>
                            <a:schemeClr val="tx1"/>
                          </a:solidFill>
                          <a:latin typeface="Calibri"/>
                          <a:ea typeface="Calibri"/>
                          <a:cs typeface="B Traffic" pitchFamily="2" charset="-78"/>
                        </a:rPr>
                        <a:t>1 ژانويه</a:t>
                      </a:r>
                      <a:endParaRPr kumimoji="0" lang="en-US" sz="1400" b="1" kern="1200"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400" b="1" baseline="0">
                          <a:solidFill>
                            <a:schemeClr val="tx1"/>
                          </a:solidFill>
                          <a:latin typeface="Calibri"/>
                          <a:ea typeface="Calibri"/>
                          <a:cs typeface="B Traffic" pitchFamily="2" charset="-78"/>
                        </a:rPr>
                        <a:t>روز آغاز سال میلادی</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400" b="1" baseline="0" dirty="0">
                          <a:solidFill>
                            <a:schemeClr val="tx1"/>
                          </a:solidFill>
                          <a:latin typeface="Calibri"/>
                          <a:ea typeface="Calibri"/>
                          <a:cs typeface="B Traffic" pitchFamily="2" charset="-78"/>
                        </a:rPr>
                        <a:t>رأس السنة المیلادیة</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553645">
                <a:tc>
                  <a:txBody>
                    <a:bodyPr/>
                    <a:lstStyle/>
                    <a:p>
                      <a:pPr algn="ctr" rtl="0">
                        <a:lnSpc>
                          <a:spcPct val="115000"/>
                        </a:lnSpc>
                        <a:spcAft>
                          <a:spcPts val="0"/>
                        </a:spcAft>
                      </a:pPr>
                      <a:r>
                        <a:rPr lang="fa-IR" sz="1400" b="1" baseline="0" dirty="0">
                          <a:solidFill>
                            <a:schemeClr val="tx1"/>
                          </a:solidFill>
                          <a:latin typeface="Calibri"/>
                          <a:ea typeface="Calibri"/>
                          <a:cs typeface="B Traffic" pitchFamily="2" charset="-78"/>
                        </a:rPr>
                        <a:t>متغیر</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400" b="1" baseline="0">
                          <a:solidFill>
                            <a:schemeClr val="tx1"/>
                          </a:solidFill>
                          <a:latin typeface="Calibri"/>
                          <a:ea typeface="Calibri"/>
                          <a:cs typeface="B Traffic" pitchFamily="2" charset="-78"/>
                        </a:rPr>
                        <a:t>عید قربان</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400" b="1" baseline="0" dirty="0">
                          <a:solidFill>
                            <a:schemeClr val="tx1"/>
                          </a:solidFill>
                          <a:latin typeface="Calibri"/>
                          <a:ea typeface="Calibri"/>
                          <a:cs typeface="B Traffic" pitchFamily="2" charset="-78"/>
                        </a:rPr>
                        <a:t>عید الأضحی</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553645">
                <a:tc>
                  <a:txBody>
                    <a:bodyPr/>
                    <a:lstStyle/>
                    <a:p>
                      <a:pPr algn="ctr" rtl="0">
                        <a:lnSpc>
                          <a:spcPct val="115000"/>
                        </a:lnSpc>
                        <a:spcAft>
                          <a:spcPts val="0"/>
                        </a:spcAft>
                      </a:pPr>
                      <a:r>
                        <a:rPr lang="fa-IR" sz="1400" b="1" baseline="0">
                          <a:solidFill>
                            <a:schemeClr val="tx1"/>
                          </a:solidFill>
                          <a:latin typeface="Calibri"/>
                          <a:ea typeface="Calibri"/>
                          <a:cs typeface="B Traffic" pitchFamily="2" charset="-78"/>
                        </a:rPr>
                        <a:t>متغیر</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400" b="1" u="none" baseline="0" dirty="0" smtClean="0">
                          <a:solidFill>
                            <a:schemeClr val="tx1"/>
                          </a:solidFill>
                          <a:latin typeface="Calibri"/>
                          <a:ea typeface="Calibri"/>
                          <a:cs typeface="B Traffic" pitchFamily="2" charset="-78"/>
                        </a:rPr>
                        <a:t>  </a:t>
                      </a:r>
                      <a:r>
                        <a:rPr lang="en-US" sz="1400" b="1" u="none" baseline="0" dirty="0" smtClean="0">
                          <a:solidFill>
                            <a:schemeClr val="tx1"/>
                          </a:solidFill>
                          <a:latin typeface="Calibri"/>
                          <a:ea typeface="Calibri"/>
                          <a:cs typeface="B Traffic" pitchFamily="2" charset="-78"/>
                        </a:rPr>
                        <a:t> </a:t>
                      </a:r>
                      <a:r>
                        <a:rPr lang="fa-IR" sz="1400" b="1" u="none" baseline="0" dirty="0" smtClean="0">
                          <a:solidFill>
                            <a:schemeClr val="tx1"/>
                          </a:solidFill>
                          <a:latin typeface="Calibri"/>
                          <a:ea typeface="Calibri"/>
                          <a:cs typeface="B Traffic" pitchFamily="2" charset="-78"/>
                        </a:rPr>
                        <a:t> سال جديد تقويم اسلامي</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400" b="1" baseline="0" dirty="0">
                          <a:solidFill>
                            <a:schemeClr val="tx1"/>
                          </a:solidFill>
                          <a:latin typeface="Calibri"/>
                          <a:ea typeface="Calibri"/>
                          <a:cs typeface="B Traffic" pitchFamily="2" charset="-78"/>
                        </a:rPr>
                        <a:t>رأس السنة الهجریة</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553645">
                <a:tc>
                  <a:txBody>
                    <a:bodyPr/>
                    <a:lstStyle/>
                    <a:p>
                      <a:pPr algn="ctr" rtl="0">
                        <a:lnSpc>
                          <a:spcPct val="115000"/>
                        </a:lnSpc>
                        <a:spcAft>
                          <a:spcPts val="0"/>
                        </a:spcAft>
                      </a:pPr>
                      <a:r>
                        <a:rPr lang="fa-IR" sz="1400" b="1" u="none" baseline="0" dirty="0" smtClean="0">
                          <a:solidFill>
                            <a:schemeClr val="tx1"/>
                          </a:solidFill>
                          <a:latin typeface="Calibri"/>
                          <a:ea typeface="Calibri"/>
                          <a:cs typeface="B Traffic" pitchFamily="2" charset="-78"/>
                        </a:rPr>
                        <a:t>6 اوت </a:t>
                      </a:r>
                      <a:endParaRPr lang="en-US" sz="1100" b="1" u="none"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400" b="1" baseline="0" dirty="0" smtClean="0">
                          <a:solidFill>
                            <a:schemeClr val="tx1"/>
                          </a:solidFill>
                          <a:latin typeface="Calibri"/>
                          <a:ea typeface="Calibri"/>
                          <a:cs typeface="B Traffic" pitchFamily="2" charset="-78"/>
                        </a:rPr>
                        <a:t> </a:t>
                      </a:r>
                      <a:r>
                        <a:rPr lang="fa-IR" sz="1300" b="1" baseline="0" dirty="0" smtClean="0">
                          <a:solidFill>
                            <a:schemeClr val="tx1"/>
                          </a:solidFill>
                          <a:latin typeface="Calibri"/>
                          <a:ea typeface="Calibri"/>
                          <a:cs typeface="B Traffic" pitchFamily="2" charset="-78"/>
                        </a:rPr>
                        <a:t>تاجگذاري شيخ زايد بن سلطان آل نهيان</a:t>
                      </a:r>
                      <a:endParaRPr lang="en-US" sz="13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300" b="1" baseline="0" dirty="0">
                          <a:solidFill>
                            <a:schemeClr val="tx1"/>
                          </a:solidFill>
                          <a:latin typeface="Calibri"/>
                          <a:ea typeface="Calibri"/>
                          <a:cs typeface="B Traffic" pitchFamily="2" charset="-78"/>
                        </a:rPr>
                        <a:t>عید جلوس الشیخ زاید بن سلطان آل نهیان</a:t>
                      </a:r>
                      <a:endParaRPr lang="en-US" sz="13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553645">
                <a:tc>
                  <a:txBody>
                    <a:bodyPr/>
                    <a:lstStyle/>
                    <a:p>
                      <a:pPr algn="ctr" rtl="0">
                        <a:lnSpc>
                          <a:spcPct val="115000"/>
                        </a:lnSpc>
                        <a:spcAft>
                          <a:spcPts val="0"/>
                        </a:spcAft>
                      </a:pPr>
                      <a:r>
                        <a:rPr lang="fa-IR" sz="1400" b="1" baseline="0">
                          <a:solidFill>
                            <a:schemeClr val="tx1"/>
                          </a:solidFill>
                          <a:latin typeface="Calibri"/>
                          <a:ea typeface="Calibri"/>
                          <a:cs typeface="B Traffic" pitchFamily="2" charset="-78"/>
                        </a:rPr>
                        <a:t>متغیر</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400" b="1" baseline="0" dirty="0">
                          <a:solidFill>
                            <a:schemeClr val="tx1"/>
                          </a:solidFill>
                          <a:latin typeface="Calibri"/>
                          <a:ea typeface="Calibri"/>
                          <a:cs typeface="B Traffic" pitchFamily="2" charset="-78"/>
                        </a:rPr>
                        <a:t>معراج پیامبر</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400" b="1" baseline="0" dirty="0">
                          <a:solidFill>
                            <a:schemeClr val="tx1"/>
                          </a:solidFill>
                          <a:latin typeface="Calibri"/>
                          <a:ea typeface="Calibri"/>
                          <a:cs typeface="B Traffic" pitchFamily="2" charset="-78"/>
                        </a:rPr>
                        <a:t>الإسراء و المعراج</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553645">
                <a:tc>
                  <a:txBody>
                    <a:bodyPr/>
                    <a:lstStyle/>
                    <a:p>
                      <a:pPr algn="ctr" rtl="0">
                        <a:lnSpc>
                          <a:spcPct val="115000"/>
                        </a:lnSpc>
                        <a:spcAft>
                          <a:spcPts val="0"/>
                        </a:spcAft>
                      </a:pPr>
                      <a:r>
                        <a:rPr lang="fa-IR" sz="1400" b="1" u="none" baseline="0" dirty="0" smtClean="0">
                          <a:solidFill>
                            <a:schemeClr val="tx1"/>
                          </a:solidFill>
                          <a:latin typeface="+mn-lt"/>
                          <a:ea typeface="Calibri"/>
                          <a:cs typeface="B Traffic" pitchFamily="2" charset="-78"/>
                        </a:rPr>
                        <a:t>2 دسامبر</a:t>
                      </a:r>
                      <a:endParaRPr lang="en-US" sz="1100" b="1" u="none"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400" b="1" baseline="0">
                          <a:solidFill>
                            <a:schemeClr val="tx1"/>
                          </a:solidFill>
                          <a:latin typeface="Calibri"/>
                          <a:ea typeface="Calibri"/>
                          <a:cs typeface="B Traffic" pitchFamily="2" charset="-78"/>
                        </a:rPr>
                        <a:t>روز ملی</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400" b="1" baseline="0" dirty="0">
                          <a:solidFill>
                            <a:schemeClr val="tx1"/>
                          </a:solidFill>
                          <a:latin typeface="Calibri"/>
                          <a:ea typeface="Calibri"/>
                          <a:cs typeface="B Traffic" pitchFamily="2" charset="-78"/>
                        </a:rPr>
                        <a:t>العید الوطنی</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553645">
                <a:tc>
                  <a:txBody>
                    <a:bodyPr/>
                    <a:lstStyle/>
                    <a:p>
                      <a:pPr algn="ctr" rtl="0">
                        <a:lnSpc>
                          <a:spcPct val="115000"/>
                        </a:lnSpc>
                        <a:spcAft>
                          <a:spcPts val="0"/>
                        </a:spcAft>
                      </a:pPr>
                      <a:r>
                        <a:rPr lang="fa-IR" sz="1400" b="1" baseline="0">
                          <a:solidFill>
                            <a:schemeClr val="tx1"/>
                          </a:solidFill>
                          <a:latin typeface="Calibri"/>
                          <a:ea typeface="Calibri"/>
                          <a:cs typeface="B Traffic" pitchFamily="2" charset="-78"/>
                        </a:rPr>
                        <a:t>متغیر</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400" b="1" baseline="0">
                          <a:solidFill>
                            <a:schemeClr val="tx1"/>
                          </a:solidFill>
                          <a:latin typeface="Calibri"/>
                          <a:ea typeface="Calibri"/>
                          <a:cs typeface="B Traffic" pitchFamily="2" charset="-78"/>
                        </a:rPr>
                        <a:t>پایان ماه رمضان</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a-IR" sz="1400" b="1" baseline="0" dirty="0">
                          <a:solidFill>
                            <a:schemeClr val="tx1"/>
                          </a:solidFill>
                          <a:latin typeface="Calibri"/>
                          <a:ea typeface="Calibri"/>
                          <a:cs typeface="B Traffic" pitchFamily="2" charset="-78"/>
                        </a:rPr>
                        <a:t>عید الفطر</a:t>
                      </a:r>
                      <a:endParaRPr lang="en-US" sz="1100" b="1" baseline="0" dirty="0">
                        <a:solidFill>
                          <a:schemeClr val="tx1"/>
                        </a:solidFill>
                        <a:latin typeface="Calibri"/>
                        <a:ea typeface="Calibri"/>
                        <a:cs typeface="B Traffic" pitchFamily="2" charset="-78"/>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285720" y="357166"/>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تعطيلات رسمي امارات عربي متحده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85918" y="1071546"/>
            <a:ext cx="6858048" cy="4286280"/>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wrap="square" numCol="1">
            <a:spAutoFit/>
          </a:bodyPr>
          <a:lstStyle/>
          <a:p>
            <a:pPr algn="just" eaLnBrk="0" fontAlgn="base" hangingPunct="0">
              <a:lnSpc>
                <a:spcPct val="150000"/>
              </a:lnSpc>
              <a:spcBef>
                <a:spcPct val="0"/>
              </a:spcBef>
              <a:spcAft>
                <a:spcPct val="0"/>
              </a:spcAft>
            </a:pPr>
            <a:r>
              <a:rPr lang="fa-IR" sz="1600" b="1" dirty="0" smtClean="0">
                <a:solidFill>
                  <a:schemeClr val="tx1"/>
                </a:solidFill>
                <a:latin typeface="Calibri" pitchFamily="34" charset="0"/>
                <a:ea typeface="Calibri" pitchFamily="34" charset="0"/>
                <a:cs typeface="B Zar" pitchFamily="2" charset="-78"/>
              </a:rPr>
              <a:t>برنامه‌های آموزشی مدارس دولتی به شکلی طراحی می‌شوند که با ارزش‌ها و اهداف توسعه امارات عربی </a:t>
            </a:r>
            <a:r>
              <a:rPr lang="fa-IR" sz="1600" b="1" dirty="0">
                <a:solidFill>
                  <a:srgbClr val="000000"/>
                </a:solidFill>
                <a:latin typeface="Calibri" pitchFamily="34" charset="0"/>
                <a:ea typeface="Calibri" pitchFamily="34" charset="0"/>
                <a:cs typeface="B Zar" pitchFamily="2" charset="-78"/>
              </a:rPr>
              <a:t>متحده </a:t>
            </a:r>
            <a:r>
              <a:rPr lang="fa-IR" sz="1600" b="1" dirty="0" smtClean="0">
                <a:solidFill>
                  <a:schemeClr val="tx1"/>
                </a:solidFill>
                <a:latin typeface="Calibri" pitchFamily="34" charset="0"/>
                <a:ea typeface="Calibri" pitchFamily="34" charset="0"/>
                <a:cs typeface="B Zar" pitchFamily="2" charset="-78"/>
              </a:rPr>
              <a:t>هم‌خوانی و مطابقت داشته باشند. زبان آموزشی در مدارس دولتی امارات، عربی است. البته زبان انگلیسی به‌عنوان زبان دوم نیز مورد تأکید نظام آموزشی این کشور قرار دارد. علاوه بر مدارس دولتی، مدارس خصوصی امارات نیز از دانش‌آموزان استقبال می‌کند. مدارس خصوصی عمدتاً در سطوح بین‌المللی نیز از اعتبار بسیاری برخوردارند. دانش‌آموزان اماراتی می‌توانند به‌صورت رایگان در مدارس دولتی این کشور ثبت‌نام کنند اما برای ثبت‌نام در مدارس خصوصی و غیرانتفاعی این کشور باید هزینه آن را بپردازند که بر حسب مورد، متفاوت است. در برنامه اصلاحی نظام آموزش و پرورش امارات، شکل‌های تعاملی‌تر در نحوه یادگیری، جایگزین شکل‌های سابق آموزشی شده‌اند. به‌علاوه، آموزش زبان انگلیسی با سایر درس‌ها اعم از ریاضی و علوم ادغام شده است. با تکیه بر این برنامه اصلاحی، آموزش سطوح ابتدایی و متوسطه تا پیش از کلاس نهم در امارات اجباری است. </a:t>
            </a:r>
            <a:endParaRPr lang="en-US" sz="1600" b="1" dirty="0">
              <a:solidFill>
                <a:schemeClr val="tx1"/>
              </a:solidFill>
              <a:latin typeface="Calibri" pitchFamily="34" charset="0"/>
              <a:ea typeface="Calibri" pitchFamily="34" charset="0"/>
              <a:cs typeface="B Zar" pitchFamily="2" charset="-78"/>
            </a:endParaRPr>
          </a:p>
        </p:txBody>
      </p:sp>
      <p:sp>
        <p:nvSpPr>
          <p:cNvPr id="4" name="Rectangle 3"/>
          <p:cNvSpPr/>
          <p:nvPr/>
        </p:nvSpPr>
        <p:spPr>
          <a:xfrm>
            <a:off x="285720" y="357166"/>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سيستم آموزشي امارات عربي متحده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TextBox 2"/>
          <p:cNvSpPr txBox="1"/>
          <p:nvPr/>
        </p:nvSpPr>
        <p:spPr>
          <a:xfrm>
            <a:off x="0" y="1643050"/>
            <a:ext cx="9144000" cy="3924151"/>
          </a:xfrm>
          <a:prstGeom prst="rect">
            <a:avLst/>
          </a:prstGeom>
          <a:noFill/>
        </p:spPr>
        <p:txBody>
          <a:bodyPr wrap="square" rtlCol="0">
            <a:spAutoFit/>
          </a:bodyPr>
          <a:lstStyle/>
          <a:p>
            <a:pPr algn="justLow">
              <a:lnSpc>
                <a:spcPct val="150000"/>
              </a:lnSpc>
            </a:pPr>
            <a:r>
              <a:rPr lang="fa-IR" sz="2400" b="1" dirty="0" smtClean="0">
                <a:solidFill>
                  <a:srgbClr val="000000"/>
                </a:solidFill>
                <a:latin typeface="Calibri" pitchFamily="34" charset="0"/>
                <a:ea typeface="Calibri" pitchFamily="34" charset="0"/>
                <a:cs typeface="B Zar" pitchFamily="2" charset="-78"/>
              </a:rPr>
              <a:t>در دبی 158مدرسه غیر دولتی وجود دارد که ایران با 5مدرسه </a:t>
            </a:r>
            <a:r>
              <a:rPr lang="fa-IR" sz="2400" b="1" dirty="0" smtClean="0">
                <a:solidFill>
                  <a:srgbClr val="000000"/>
                </a:solidFill>
                <a:latin typeface="Calibri" pitchFamily="34" charset="0"/>
                <a:ea typeface="Calibri" pitchFamily="34" charset="0"/>
                <a:cs typeface="B Titr" pitchFamily="2" charset="-78"/>
              </a:rPr>
              <a:t>(توحید پسران ، توحید دختران ،سلمان فارسی، حضرت خدیجه (س)وغیر دولتی  (آداب)</a:t>
            </a:r>
            <a:r>
              <a:rPr lang="fa-IR" sz="2400" b="1" dirty="0" smtClean="0">
                <a:solidFill>
                  <a:srgbClr val="000000"/>
                </a:solidFill>
                <a:latin typeface="Calibri" pitchFamily="34" charset="0"/>
                <a:ea typeface="Calibri" pitchFamily="34" charset="0"/>
                <a:cs typeface="B Zar" pitchFamily="2" charset="-78"/>
              </a:rPr>
              <a:t>فعالیت خود را زیر نظر </a:t>
            </a:r>
            <a:r>
              <a:rPr lang="en-US" sz="2400" b="1" dirty="0" smtClean="0">
                <a:solidFill>
                  <a:srgbClr val="000000"/>
                </a:solidFill>
                <a:latin typeface="Calibri" pitchFamily="34" charset="0"/>
                <a:ea typeface="Calibri" pitchFamily="34" charset="0"/>
                <a:cs typeface="B Zar" pitchFamily="2" charset="-78"/>
              </a:rPr>
              <a:t>KHDA</a:t>
            </a:r>
            <a:r>
              <a:rPr lang="fa-IR" sz="2400" b="1" dirty="0" smtClean="0">
                <a:solidFill>
                  <a:srgbClr val="000000"/>
                </a:solidFill>
                <a:latin typeface="Calibri" pitchFamily="34" charset="0"/>
                <a:ea typeface="Calibri" pitchFamily="34" charset="0"/>
                <a:cs typeface="B Zar" pitchFamily="2" charset="-78"/>
              </a:rPr>
              <a:t>انجام می دهند.تعداد دانش آموزانی که در مدارس غیر دولتی از سایر کشور مشغول به تحصیل می باشند بیش از 243000نفر دانش آموز دختر وپسر می باشند که حدود 89%دانش آموزان دبی را تشکیل می دهند . از سال 2011 مدارس ایرانی مورد ارزیابی قرار می گیرند</a:t>
            </a:r>
            <a:r>
              <a:rPr lang="en-US" sz="2400" b="1" dirty="0" smtClean="0">
                <a:solidFill>
                  <a:srgbClr val="000000"/>
                </a:solidFill>
                <a:latin typeface="Calibri" pitchFamily="34" charset="0"/>
                <a:ea typeface="Calibri" pitchFamily="34" charset="0"/>
                <a:cs typeface="B Zar" pitchFamily="2" charset="-78"/>
              </a:rPr>
              <a:t>. </a:t>
            </a:r>
            <a:r>
              <a:rPr lang="fa-IR" sz="2400" b="1" dirty="0" smtClean="0">
                <a:latin typeface="Calibri" pitchFamily="34" charset="0"/>
                <a:ea typeface="Calibri" pitchFamily="34" charset="0"/>
                <a:cs typeface="B Zar" pitchFamily="2" charset="-78"/>
              </a:rPr>
              <a:t>هدف </a:t>
            </a:r>
            <a:r>
              <a:rPr lang="en-US" sz="2400" b="1" dirty="0" smtClean="0">
                <a:latin typeface="Calibri" pitchFamily="34" charset="0"/>
                <a:ea typeface="Calibri" pitchFamily="34" charset="0"/>
                <a:cs typeface="B Zar" pitchFamily="2" charset="-78"/>
              </a:rPr>
              <a:t>KHDA</a:t>
            </a:r>
            <a:r>
              <a:rPr lang="fa-IR" sz="2400" b="1" dirty="0" smtClean="0">
                <a:latin typeface="Calibri" pitchFamily="34" charset="0"/>
                <a:ea typeface="Calibri" pitchFamily="34" charset="0"/>
                <a:cs typeface="B Zar" pitchFamily="2" charset="-78"/>
              </a:rPr>
              <a:t>نظارت بر ارتقا کیفیت آموزشی مدارس  است .</a:t>
            </a:r>
            <a:endParaRPr lang="en-US" sz="2400" b="1" dirty="0">
              <a:latin typeface="Calibri" pitchFamily="34" charset="0"/>
              <a:ea typeface="Calibri" pitchFamily="34" charset="0"/>
              <a:cs typeface="B Zar" pitchFamily="2" charset="-78"/>
            </a:endParaRPr>
          </a:p>
        </p:txBody>
      </p:sp>
      <p:sp>
        <p:nvSpPr>
          <p:cNvPr id="5" name="Rectangle 4"/>
          <p:cNvSpPr/>
          <p:nvPr/>
        </p:nvSpPr>
        <p:spPr>
          <a:xfrm>
            <a:off x="571472" y="1000108"/>
            <a:ext cx="7662594" cy="400110"/>
          </a:xfrm>
          <a:prstGeom prst="rect">
            <a:avLst/>
          </a:prstGeom>
          <a:noFill/>
        </p:spPr>
        <p:txBody>
          <a:bodyPr wrap="square" lIns="91440" tIns="45720" rIns="91440" bIns="45720">
            <a:spAutoFit/>
          </a:bodyPr>
          <a:lstStyle/>
          <a:p>
            <a:pPr algn="ctr"/>
            <a:r>
              <a:rPr lang="en-US" sz="2000" b="1" dirty="0" smtClean="0">
                <a:cs typeface="B Titr" pitchFamily="2" charset="-78"/>
              </a:rPr>
              <a:t>KHDA:  KNOWLEDGE &amp; HUMAN DEVELOPMENT AUTHORITY</a:t>
            </a:r>
          </a:p>
        </p:txBody>
      </p:sp>
      <p:sp>
        <p:nvSpPr>
          <p:cNvPr id="6" name="Rectangle 5"/>
          <p:cNvSpPr/>
          <p:nvPr/>
        </p:nvSpPr>
        <p:spPr>
          <a:xfrm>
            <a:off x="285720" y="357166"/>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مدارس غيردولتي در امارت دبي </a:t>
            </a:r>
            <a:r>
              <a:rPr lang="en-US" sz="2800" b="1" dirty="0" smtClean="0">
                <a:solidFill>
                  <a:schemeClr val="tx1"/>
                </a:solidFill>
                <a:cs typeface="B Titr" pitchFamily="2" charset="-78"/>
              </a:rPr>
              <a:t>KHDA</a:t>
            </a:r>
          </a:p>
        </p:txBody>
      </p:sp>
    </p:spTree>
  </p:cSld>
  <p:clrMapOvr>
    <a:masterClrMapping/>
  </p:clrMapOvr>
  <p:transition spd="med">
    <p:push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57422" y="1000108"/>
            <a:ext cx="5643602" cy="461665"/>
          </a:xfrm>
          <a:prstGeom prst="rect">
            <a:avLst/>
          </a:prstGeom>
          <a:noFill/>
        </p:spPr>
        <p:txBody>
          <a:bodyPr wrap="square" lIns="91440" tIns="45720" rIns="91440" bIns="45720">
            <a:spAutoFit/>
          </a:bodyPr>
          <a:lstStyle/>
          <a:p>
            <a:pPr algn="ctr"/>
            <a:r>
              <a:rPr lang="en-US" sz="2400" b="1" dirty="0" smtClean="0">
                <a:cs typeface="B Titr" pitchFamily="2" charset="-78"/>
              </a:rPr>
              <a:t>ADEC:  ABU DHABI EDUCATION COUNCIL</a:t>
            </a:r>
            <a:endParaRPr lang="en-US" sz="2400" b="1" dirty="0">
              <a:cs typeface="B Titr" pitchFamily="2" charset="-78"/>
            </a:endParaRPr>
          </a:p>
        </p:txBody>
      </p:sp>
      <p:sp>
        <p:nvSpPr>
          <p:cNvPr id="4" name="Rectangle 3"/>
          <p:cNvSpPr/>
          <p:nvPr/>
        </p:nvSpPr>
        <p:spPr>
          <a:xfrm>
            <a:off x="1571604" y="1714488"/>
            <a:ext cx="7286676" cy="3539430"/>
          </a:xfrm>
          <a:prstGeom prst="rect">
            <a:avLst/>
          </a:prstGeom>
          <a:noFill/>
        </p:spPr>
        <p:txBody>
          <a:bodyPr wrap="square" lIns="91440" tIns="45720" rIns="91440" bIns="45720">
            <a:spAutoFit/>
          </a:bodyPr>
          <a:lstStyle/>
          <a:p>
            <a:pPr algn="justLow">
              <a:lnSpc>
                <a:spcPct val="200000"/>
              </a:lnSpc>
            </a:pPr>
            <a:r>
              <a:rPr lang="en-US" sz="1600" b="1" dirty="0" smtClean="0">
                <a:solidFill>
                  <a:srgbClr val="000000"/>
                </a:solidFill>
                <a:latin typeface="Calibri" pitchFamily="34" charset="0"/>
                <a:ea typeface="Calibri" pitchFamily="34" charset="0"/>
                <a:cs typeface="B Zar" pitchFamily="2" charset="-78"/>
              </a:rPr>
              <a:t>ADEC</a:t>
            </a:r>
            <a:r>
              <a:rPr lang="fa-IR" sz="1600" b="1" dirty="0" smtClean="0">
                <a:solidFill>
                  <a:srgbClr val="000000"/>
                </a:solidFill>
                <a:latin typeface="Calibri" pitchFamily="34" charset="0"/>
                <a:ea typeface="Calibri" pitchFamily="34" charset="0"/>
                <a:cs typeface="B Zar" pitchFamily="2" charset="-78"/>
              </a:rPr>
              <a:t>یا مجلس تعلیمیه ابوظبی در سال 2005 با شعار آموزش وپرورش ضربان قلب جامعه وآموزشی با فدرت ونشاط وپیشرفت به منظور دستیابی به اهداف بلند جهت رسیدن به یک قدرت اقتصادی مبنی بر آموزش، لذا برای دستیابی به این امر مهم شورای آموزش وپرورش ابوظبی به منظور نظارت بر مدارس غیر دولتی  تاسیس گردید. </a:t>
            </a:r>
          </a:p>
          <a:p>
            <a:pPr algn="justLow">
              <a:lnSpc>
                <a:spcPct val="200000"/>
              </a:lnSpc>
            </a:pPr>
            <a:r>
              <a:rPr lang="fa-IR" sz="1600" b="1" dirty="0" smtClean="0">
                <a:solidFill>
                  <a:srgbClr val="000000"/>
                </a:solidFill>
                <a:latin typeface="Calibri" pitchFamily="34" charset="0"/>
                <a:ea typeface="Calibri" pitchFamily="34" charset="0"/>
                <a:cs typeface="B Zar" pitchFamily="2" charset="-78"/>
              </a:rPr>
              <a:t>حدود 185مدرسه وتعداد200000دانش آموز در مدارس غیر دولتی ابوظبی مشغول به تحصیل هستند که </a:t>
            </a:r>
            <a:r>
              <a:rPr lang="fa-IR" sz="1600" b="1" dirty="0" smtClean="0">
                <a:solidFill>
                  <a:srgbClr val="000000"/>
                </a:solidFill>
                <a:latin typeface="Calibri" pitchFamily="34" charset="0"/>
                <a:ea typeface="Calibri" pitchFamily="34" charset="0"/>
                <a:cs typeface="B Titr" pitchFamily="2" charset="-78"/>
              </a:rPr>
              <a:t>مجتمع های امام خمینی (ره) ابوظبی و مجتمع العین </a:t>
            </a:r>
            <a:r>
              <a:rPr lang="fa-IR" sz="1600" b="1" dirty="0" smtClean="0">
                <a:solidFill>
                  <a:srgbClr val="000000"/>
                </a:solidFill>
                <a:latin typeface="Calibri" pitchFamily="34" charset="0"/>
                <a:ea typeface="Calibri" pitchFamily="34" charset="0"/>
                <a:cs typeface="B Zar" pitchFamily="2" charset="-78"/>
              </a:rPr>
              <a:t>از جمله مجتمع های هستندکه زیر نظر </a:t>
            </a:r>
            <a:r>
              <a:rPr lang="en-US" sz="1600" b="1" dirty="0" smtClean="0">
                <a:solidFill>
                  <a:srgbClr val="000000"/>
                </a:solidFill>
                <a:latin typeface="Calibri" pitchFamily="34" charset="0"/>
                <a:ea typeface="Calibri" pitchFamily="34" charset="0"/>
                <a:cs typeface="B Zar" pitchFamily="2" charset="-78"/>
              </a:rPr>
              <a:t>ADEC</a:t>
            </a:r>
            <a:r>
              <a:rPr lang="fa-IR" sz="1600" b="1" dirty="0" smtClean="0">
                <a:solidFill>
                  <a:srgbClr val="000000"/>
                </a:solidFill>
                <a:latin typeface="Calibri" pitchFamily="34" charset="0"/>
                <a:ea typeface="Calibri" pitchFamily="34" charset="0"/>
                <a:cs typeface="B Zar" pitchFamily="2" charset="-78"/>
              </a:rPr>
              <a:t>می باشند.</a:t>
            </a:r>
            <a:endParaRPr lang="en-US" sz="1600" b="1" dirty="0">
              <a:solidFill>
                <a:srgbClr val="000000"/>
              </a:solidFill>
              <a:latin typeface="Calibri" pitchFamily="34" charset="0"/>
              <a:ea typeface="Calibri" pitchFamily="34" charset="0"/>
              <a:cs typeface="B Zar" pitchFamily="2" charset="-78"/>
            </a:endParaRPr>
          </a:p>
        </p:txBody>
      </p:sp>
      <p:sp>
        <p:nvSpPr>
          <p:cNvPr id="5" name="Rectangle 4"/>
          <p:cNvSpPr/>
          <p:nvPr/>
        </p:nvSpPr>
        <p:spPr>
          <a:xfrm>
            <a:off x="285720" y="357166"/>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مدارس غير دولتي در امارت هاي ابوظبي و العين </a:t>
            </a:r>
            <a:r>
              <a:rPr lang="en-US" sz="2800" b="1" dirty="0" smtClean="0">
                <a:solidFill>
                  <a:schemeClr val="tx1"/>
                </a:solidFill>
                <a:cs typeface="B Titr" pitchFamily="2" charset="-78"/>
              </a:rPr>
              <a:t>ADEC</a:t>
            </a:r>
            <a:r>
              <a:rPr lang="fa-IR" sz="2800" b="1" dirty="0" smtClean="0">
                <a:solidFill>
                  <a:schemeClr val="tx1"/>
                </a:solidFill>
                <a:cs typeface="B Titr" pitchFamily="2" charset="-78"/>
              </a:rPr>
              <a:t>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81000"/>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بازرسی مدارس از نظر </a:t>
            </a:r>
            <a:r>
              <a:rPr lang="en-US" sz="2800" b="1" dirty="0" smtClean="0">
                <a:solidFill>
                  <a:schemeClr val="tx1"/>
                </a:solidFill>
                <a:cs typeface="B Titr" pitchFamily="2" charset="-78"/>
              </a:rPr>
              <a:t>KHDA, ADEC</a:t>
            </a:r>
          </a:p>
        </p:txBody>
      </p:sp>
      <p:sp>
        <p:nvSpPr>
          <p:cNvPr id="3" name="Rectangle 2"/>
          <p:cNvSpPr/>
          <p:nvPr/>
        </p:nvSpPr>
        <p:spPr>
          <a:xfrm>
            <a:off x="152400" y="1066800"/>
            <a:ext cx="8991600" cy="3954929"/>
          </a:xfrm>
          <a:prstGeom prst="rect">
            <a:avLst/>
          </a:prstGeom>
          <a:noFill/>
        </p:spPr>
        <p:txBody>
          <a:bodyPr wrap="square" lIns="91440" tIns="45720" rIns="91440" bIns="45720">
            <a:spAutoFit/>
          </a:bodyPr>
          <a:lstStyle/>
          <a:p>
            <a:r>
              <a:rPr lang="fa-IR" sz="2000" dirty="0" smtClean="0">
                <a:cs typeface="B Titr" pitchFamily="2" charset="-78"/>
              </a:rPr>
              <a:t>بازرسی مدارس براساس شش سئوال کلیدی زیر  انجام می گیرد.</a:t>
            </a:r>
            <a:r>
              <a:rPr lang="fa-IR" sz="1400" b="1" dirty="0" smtClean="0">
                <a:cs typeface="B Titr" pitchFamily="2" charset="-78"/>
              </a:rPr>
              <a:t> </a:t>
            </a:r>
          </a:p>
          <a:p>
            <a:pPr>
              <a:lnSpc>
                <a:spcPct val="150000"/>
              </a:lnSpc>
            </a:pPr>
            <a:r>
              <a:rPr lang="fa-IR" sz="2000" b="1" dirty="0" smtClean="0">
                <a:cs typeface="B Zar" pitchFamily="2" charset="-78"/>
              </a:rPr>
              <a:t>1. </a:t>
            </a:r>
            <a:r>
              <a:rPr lang="fa-IR" sz="2200" b="1" dirty="0" smtClean="0">
                <a:cs typeface="B Zar" pitchFamily="2" charset="-78"/>
              </a:rPr>
              <a:t>میزان پیشرفت ، یادگیری و مهارت آموزی دانش آموزان از چه سطحی برخوردار است ؟</a:t>
            </a:r>
            <a:endParaRPr lang="en-US" sz="2200" b="1" dirty="0" smtClean="0">
              <a:cs typeface="B Zar" pitchFamily="2" charset="-78"/>
            </a:endParaRPr>
          </a:p>
          <a:p>
            <a:pPr>
              <a:lnSpc>
                <a:spcPct val="150000"/>
              </a:lnSpc>
            </a:pPr>
            <a:r>
              <a:rPr lang="fa-IR" sz="2200" b="1" dirty="0" smtClean="0">
                <a:cs typeface="B Zar" pitchFamily="2" charset="-78"/>
              </a:rPr>
              <a:t>2. میزان پیشرفت شخصیت فردی و اجتماعی دانش آموزان از چه سطحی برخورداراست؟</a:t>
            </a:r>
            <a:endParaRPr lang="en-US" sz="2200" b="1" dirty="0" smtClean="0">
              <a:cs typeface="B Zar" pitchFamily="2" charset="-78"/>
            </a:endParaRPr>
          </a:p>
          <a:p>
            <a:pPr>
              <a:lnSpc>
                <a:spcPct val="150000"/>
              </a:lnSpc>
            </a:pPr>
            <a:r>
              <a:rPr lang="fa-IR" sz="2200" b="1" dirty="0" smtClean="0">
                <a:cs typeface="B Zar" pitchFamily="2" charset="-78"/>
              </a:rPr>
              <a:t>3. سطح آموزش و ارزیابی آموزش و ارزشیابی در چه سطحی است؟</a:t>
            </a:r>
            <a:endParaRPr lang="en-US" sz="2200" b="1" dirty="0" smtClean="0">
              <a:cs typeface="B Zar" pitchFamily="2" charset="-78"/>
            </a:endParaRPr>
          </a:p>
          <a:p>
            <a:pPr>
              <a:lnSpc>
                <a:spcPct val="150000"/>
              </a:lnSpc>
            </a:pPr>
            <a:r>
              <a:rPr lang="fa-IR" sz="2200" b="1" dirty="0" smtClean="0">
                <a:cs typeface="B Zar" pitchFamily="2" charset="-78"/>
              </a:rPr>
              <a:t>4. برنامۀ درسی تا چه حد نیازهای آموزشی تمام </a:t>
            </a:r>
            <a:r>
              <a:rPr lang="en-US" sz="2200" b="1" dirty="0" smtClean="0">
                <a:cs typeface="B Zar" pitchFamily="2" charset="-78"/>
              </a:rPr>
              <a:t> </a:t>
            </a:r>
            <a:r>
              <a:rPr lang="fa-IR" sz="2200" b="1" dirty="0" smtClean="0">
                <a:cs typeface="B Zar" pitchFamily="2" charset="-78"/>
              </a:rPr>
              <a:t>گروههای دانش آموزان را تأمین می کند؟</a:t>
            </a:r>
            <a:endParaRPr lang="en-US" sz="2200" b="1" dirty="0" smtClean="0">
              <a:cs typeface="B Zar" pitchFamily="2" charset="-78"/>
            </a:endParaRPr>
          </a:p>
          <a:p>
            <a:pPr>
              <a:lnSpc>
                <a:spcPct val="150000"/>
              </a:lnSpc>
            </a:pPr>
            <a:r>
              <a:rPr lang="fa-IR" sz="2200" b="1" dirty="0" smtClean="0">
                <a:cs typeface="B Zar" pitchFamily="2" charset="-78"/>
              </a:rPr>
              <a:t>5.میزان حمایت و پیشتیبانی مدرسه از دانش آموزان در چه سطحی است؟</a:t>
            </a:r>
            <a:endParaRPr lang="en-US" sz="2200" b="1" dirty="0" smtClean="0">
              <a:cs typeface="B Zar" pitchFamily="2" charset="-78"/>
            </a:endParaRPr>
          </a:p>
          <a:p>
            <a:pPr>
              <a:lnSpc>
                <a:spcPct val="150000"/>
              </a:lnSpc>
            </a:pPr>
            <a:r>
              <a:rPr lang="fa-IR" sz="2200" b="1" dirty="0" smtClean="0">
                <a:cs typeface="B Zar" pitchFamily="2" charset="-78"/>
              </a:rPr>
              <a:t>6. کیفیت عملکرد مدیریت و رهبری مدرسه در چه سطحی است؟ </a:t>
            </a:r>
            <a:endParaRPr lang="en-US" sz="2200" b="1" dirty="0" smtClean="0">
              <a:cs typeface="B Zar" pitchFamily="2" charset="-78"/>
            </a:endParaRPr>
          </a:p>
        </p:txBody>
      </p:sp>
    </p:spTree>
  </p:cSld>
  <p:clrMapOvr>
    <a:masterClrMapping/>
  </p:clrMapOvr>
  <p:transition spd="med">
    <p:push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1142984"/>
            <a:ext cx="8001056" cy="4893647"/>
          </a:xfrm>
          <a:prstGeom prst="rect">
            <a:avLst/>
          </a:prstGeom>
          <a:noFill/>
        </p:spPr>
        <p:txBody>
          <a:bodyPr wrap="square" lIns="91440" tIns="45720" rIns="91440" bIns="45720">
            <a:spAutoFit/>
          </a:bodyPr>
          <a:lstStyle/>
          <a:p>
            <a:pPr marL="342900" lvl="0" indent="-342900">
              <a:lnSpc>
                <a:spcPct val="150000"/>
              </a:lnSpc>
            </a:pPr>
            <a:r>
              <a:rPr lang="fa-IR" sz="1600" b="1" dirty="0" smtClean="0">
                <a:cs typeface="B Zar" pitchFamily="2" charset="-78"/>
              </a:rPr>
              <a:t>1- مطالعه کامل راهنمای بازرسی </a:t>
            </a:r>
            <a:r>
              <a:rPr lang="en-US" sz="1600" b="1" dirty="0" smtClean="0">
                <a:cs typeface="B Zar" pitchFamily="2" charset="-78"/>
              </a:rPr>
              <a:t>KHDA</a:t>
            </a:r>
            <a:r>
              <a:rPr lang="fa-IR" sz="1600" b="1" dirty="0" smtClean="0">
                <a:cs typeface="B Zar" pitchFamily="2" charset="-78"/>
              </a:rPr>
              <a:t> توسط کلیه کارکنان مدرسه .</a:t>
            </a:r>
            <a:endParaRPr lang="en-US" sz="1600" b="1" dirty="0" smtClean="0">
              <a:cs typeface="B Zar" pitchFamily="2" charset="-78"/>
            </a:endParaRPr>
          </a:p>
          <a:p>
            <a:pPr marL="342900" lvl="0" indent="-342900">
              <a:lnSpc>
                <a:spcPct val="150000"/>
              </a:lnSpc>
            </a:pPr>
            <a:r>
              <a:rPr lang="fa-IR" sz="1600" b="1" dirty="0" smtClean="0">
                <a:cs typeface="B Zar" pitchFamily="2" charset="-78"/>
              </a:rPr>
              <a:t>2- معرفی سند تحول بنیادین آموزش و پرورش و برنامه درسی ملی به عنوان اسناد بالادستی که در تدوین برنامه سالانه عملیاتی لحاظ  می شود. (</a:t>
            </a:r>
            <a:r>
              <a:rPr lang="en-US" sz="1600" b="1" dirty="0" smtClean="0">
                <a:cs typeface="B Zar" pitchFamily="2" charset="-78"/>
              </a:rPr>
              <a:t>Action plan – Improvement Plan</a:t>
            </a:r>
            <a:r>
              <a:rPr lang="fa-IR" sz="1600" b="1" dirty="0" smtClean="0">
                <a:cs typeface="B Zar" pitchFamily="2" charset="-78"/>
              </a:rPr>
              <a:t>).</a:t>
            </a:r>
            <a:endParaRPr lang="en-US" sz="1600" b="1" dirty="0" smtClean="0">
              <a:cs typeface="B Zar" pitchFamily="2" charset="-78"/>
            </a:endParaRPr>
          </a:p>
          <a:p>
            <a:pPr marL="342900" lvl="0" indent="-342900">
              <a:lnSpc>
                <a:spcPct val="150000"/>
              </a:lnSpc>
            </a:pPr>
            <a:r>
              <a:rPr lang="fa-IR" sz="1600" b="1" dirty="0" smtClean="0">
                <a:cs typeface="B Zar" pitchFamily="2" charset="-78"/>
              </a:rPr>
              <a:t>3- تدوین دستورالعمل و خط مشی های داخلی مجتمع با استناد به اسناد بالادستی از قبیل خط مشی ارزشیابی ، ثبت نام ، آموزش زبان ، ترویج سلامت ، محافظت از کودکان و استفاده از تکنولوژی و فضای سایبری. </a:t>
            </a:r>
            <a:endParaRPr lang="en-US" sz="1600" b="1" dirty="0" smtClean="0">
              <a:cs typeface="B Zar" pitchFamily="2" charset="-78"/>
            </a:endParaRPr>
          </a:p>
          <a:p>
            <a:pPr marL="342900" lvl="0" indent="-342900">
              <a:lnSpc>
                <a:spcPct val="150000"/>
              </a:lnSpc>
            </a:pPr>
            <a:r>
              <a:rPr lang="fa-IR" sz="1600" b="1" dirty="0" smtClean="0">
                <a:cs typeface="B Zar" pitchFamily="2" charset="-78"/>
              </a:rPr>
              <a:t>4- آماده سازی معلمان گروه های آموزشی مختلف و دانش آموزان برای حضور در جلسات بازرسی </a:t>
            </a:r>
            <a:r>
              <a:rPr lang="en-US" sz="1600" b="1" dirty="0" smtClean="0">
                <a:cs typeface="B Zar" pitchFamily="2" charset="-78"/>
              </a:rPr>
              <a:t>KHDA</a:t>
            </a:r>
          </a:p>
          <a:p>
            <a:pPr marL="342900" lvl="0" indent="-342900">
              <a:lnSpc>
                <a:spcPct val="150000"/>
              </a:lnSpc>
            </a:pPr>
            <a:r>
              <a:rPr lang="fa-IR" sz="1600" b="1" dirty="0" smtClean="0">
                <a:cs typeface="B Zar" pitchFamily="2" charset="-78"/>
              </a:rPr>
              <a:t>5- مشارکت همه عوامل اجرایی و آموزشی در فرآیند خود ارزیابی. </a:t>
            </a:r>
            <a:endParaRPr lang="en-US" sz="1600" b="1" dirty="0" smtClean="0">
              <a:cs typeface="B Zar" pitchFamily="2" charset="-78"/>
            </a:endParaRPr>
          </a:p>
          <a:p>
            <a:pPr marL="342900" lvl="0" indent="-342900">
              <a:lnSpc>
                <a:spcPct val="150000"/>
              </a:lnSpc>
            </a:pPr>
            <a:r>
              <a:rPr lang="fa-IR" sz="1600" b="1" dirty="0" smtClean="0">
                <a:cs typeface="B Zar" pitchFamily="2" charset="-78"/>
              </a:rPr>
              <a:t>6- تهیه و تنظیم مستندات براساس معیارهای خود ارزیابی مطابق شاخص های کیفی راهنمای بازرسی</a:t>
            </a:r>
            <a:endParaRPr lang="en-US" sz="1600" b="1" dirty="0" smtClean="0">
              <a:cs typeface="B Zar" pitchFamily="2" charset="-78"/>
            </a:endParaRPr>
          </a:p>
          <a:p>
            <a:pPr marL="342900" lvl="0" indent="-342900">
              <a:lnSpc>
                <a:spcPct val="150000"/>
              </a:lnSpc>
            </a:pPr>
            <a:r>
              <a:rPr lang="fa-IR" sz="1600" b="1" dirty="0" smtClean="0">
                <a:cs typeface="B Zar" pitchFamily="2" charset="-78"/>
              </a:rPr>
              <a:t>7- ارسال کامل مستندات خودارزیابی به صورت آنلاین و دستی .</a:t>
            </a:r>
            <a:endParaRPr lang="en-US" sz="1600" b="1" dirty="0" smtClean="0">
              <a:cs typeface="B Zar" pitchFamily="2" charset="-78"/>
            </a:endParaRPr>
          </a:p>
          <a:p>
            <a:pPr marL="342900" lvl="0" indent="-342900">
              <a:lnSpc>
                <a:spcPct val="150000"/>
              </a:lnSpc>
            </a:pPr>
            <a:r>
              <a:rPr lang="fa-IR" sz="1600" b="1" dirty="0" smtClean="0">
                <a:cs typeface="B Zar" pitchFamily="2" charset="-78"/>
              </a:rPr>
              <a:t>8- بررسی خودارزیابی 3 سال گذشته و تکمیل واقع بینانه خودارزیابی سال جدید.</a:t>
            </a:r>
            <a:endParaRPr lang="en-US" sz="1600" b="1" dirty="0" smtClean="0">
              <a:cs typeface="B Zar" pitchFamily="2" charset="-78"/>
            </a:endParaRPr>
          </a:p>
          <a:p>
            <a:pPr marL="342900" lvl="0" indent="-342900">
              <a:lnSpc>
                <a:spcPct val="150000"/>
              </a:lnSpc>
            </a:pPr>
            <a:r>
              <a:rPr lang="fa-IR" sz="1600" b="1" dirty="0" smtClean="0">
                <a:cs typeface="B Zar" pitchFamily="2" charset="-78"/>
              </a:rPr>
              <a:t>9- برگزاری جلسات توجیهی برای معلمان و نقد و بررسی ارزیابی 3 سال گذشته و شناخت وضعیت موجود و حرکت به سوی وضعیت مطلوب .</a:t>
            </a:r>
            <a:endParaRPr lang="en-US" sz="1600" b="1" dirty="0" smtClean="0">
              <a:cs typeface="B Zar" pitchFamily="2" charset="-78"/>
            </a:endParaRPr>
          </a:p>
          <a:p>
            <a:pPr marL="342900" lvl="0" indent="-342900">
              <a:lnSpc>
                <a:spcPct val="150000"/>
              </a:lnSpc>
            </a:pPr>
            <a:r>
              <a:rPr lang="fa-IR" sz="1600" b="1" dirty="0" smtClean="0">
                <a:cs typeface="B Zar" pitchFamily="2" charset="-78"/>
              </a:rPr>
              <a:t>10- مشهود بودن مشارکت عالی تیم مدیریتی در مجتمع.</a:t>
            </a:r>
            <a:endParaRPr lang="en-US" sz="1600" b="1" dirty="0">
              <a:cs typeface="B Zar" pitchFamily="2" charset="-78"/>
            </a:endParaRPr>
          </a:p>
        </p:txBody>
      </p:sp>
      <p:sp>
        <p:nvSpPr>
          <p:cNvPr id="3" name="Rectangle 2"/>
          <p:cNvSpPr/>
          <p:nvPr/>
        </p:nvSpPr>
        <p:spPr>
          <a:xfrm>
            <a:off x="285720" y="357166"/>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نكات كليدي در كسب رتبه  </a:t>
            </a:r>
            <a:r>
              <a:rPr lang="en-US" sz="2800" b="1" dirty="0" smtClean="0">
                <a:solidFill>
                  <a:schemeClr val="tx1"/>
                </a:solidFill>
              </a:rPr>
              <a:t>GOOD </a:t>
            </a:r>
            <a:r>
              <a:rPr lang="fa-IR" sz="2800" dirty="0" smtClean="0">
                <a:solidFill>
                  <a:schemeClr val="tx1"/>
                </a:solidFill>
              </a:rPr>
              <a:t>  </a:t>
            </a:r>
            <a:r>
              <a:rPr lang="fa-IR" sz="2800" b="1" dirty="0" smtClean="0">
                <a:solidFill>
                  <a:schemeClr val="tx1"/>
                </a:solidFill>
                <a:cs typeface="B Titr" pitchFamily="2" charset="-78"/>
              </a:rPr>
              <a:t>و</a:t>
            </a:r>
            <a:r>
              <a:rPr lang="fa-IR" sz="2800" dirty="0" smtClean="0">
                <a:solidFill>
                  <a:schemeClr val="tx1"/>
                </a:solidFill>
              </a:rPr>
              <a:t> </a:t>
            </a:r>
            <a:r>
              <a:rPr lang="en-US" sz="2800" b="1" dirty="0" smtClean="0">
                <a:solidFill>
                  <a:schemeClr val="tx1"/>
                </a:solidFill>
              </a:rPr>
              <a:t>Outstanding </a:t>
            </a:r>
            <a:r>
              <a:rPr lang="fa-IR" sz="2800" b="1" dirty="0" smtClean="0">
                <a:solidFill>
                  <a:schemeClr val="tx1"/>
                </a:solidFill>
                <a:cs typeface="B Titr" pitchFamily="2" charset="-78"/>
              </a:rPr>
              <a:t>ٍَِ‍</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357166"/>
            <a:ext cx="824672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400" b="1" dirty="0" smtClean="0">
                <a:solidFill>
                  <a:schemeClr val="tx1"/>
                </a:solidFill>
                <a:cs typeface="B Titr" pitchFamily="2" charset="-78"/>
              </a:rPr>
              <a:t>نكات كليدي در كسب رتبه  </a:t>
            </a:r>
            <a:r>
              <a:rPr lang="en-US" sz="2400" b="1" dirty="0" smtClean="0">
                <a:solidFill>
                  <a:schemeClr val="tx1"/>
                </a:solidFill>
              </a:rPr>
              <a:t>GOOD </a:t>
            </a:r>
            <a:r>
              <a:rPr lang="fa-IR" sz="2400" dirty="0" smtClean="0">
                <a:solidFill>
                  <a:schemeClr val="tx1"/>
                </a:solidFill>
              </a:rPr>
              <a:t>  </a:t>
            </a:r>
            <a:r>
              <a:rPr lang="fa-IR" sz="2400" b="1" dirty="0" smtClean="0">
                <a:solidFill>
                  <a:schemeClr val="tx1"/>
                </a:solidFill>
                <a:cs typeface="B Titr" pitchFamily="2" charset="-78"/>
              </a:rPr>
              <a:t>و</a:t>
            </a:r>
            <a:r>
              <a:rPr lang="fa-IR" sz="2400" dirty="0" smtClean="0">
                <a:solidFill>
                  <a:schemeClr val="tx1"/>
                </a:solidFill>
              </a:rPr>
              <a:t> </a:t>
            </a:r>
            <a:r>
              <a:rPr lang="en-US" sz="2400" b="1" dirty="0" smtClean="0">
                <a:solidFill>
                  <a:schemeClr val="tx1"/>
                </a:solidFill>
              </a:rPr>
              <a:t>Outstanding</a:t>
            </a:r>
            <a:r>
              <a:rPr lang="en-US" sz="2800" b="1" dirty="0" smtClean="0">
                <a:solidFill>
                  <a:schemeClr val="tx1"/>
                </a:solidFill>
              </a:rPr>
              <a:t> </a:t>
            </a:r>
            <a:r>
              <a:rPr lang="fa-IR" sz="2800" b="1" dirty="0" smtClean="0">
                <a:solidFill>
                  <a:schemeClr val="tx1"/>
                </a:solidFill>
                <a:cs typeface="B Titr" pitchFamily="2" charset="-78"/>
              </a:rPr>
              <a:t>ٍَِ‍</a:t>
            </a:r>
            <a:endParaRPr lang="en-US" sz="2800" b="1" dirty="0" smtClean="0">
              <a:solidFill>
                <a:schemeClr val="tx1"/>
              </a:solidFill>
              <a:cs typeface="B Titr" pitchFamily="2" charset="-78"/>
            </a:endParaRPr>
          </a:p>
        </p:txBody>
      </p:sp>
      <p:sp>
        <p:nvSpPr>
          <p:cNvPr id="3" name="Rectangle 2"/>
          <p:cNvSpPr/>
          <p:nvPr/>
        </p:nvSpPr>
        <p:spPr>
          <a:xfrm>
            <a:off x="0" y="1142984"/>
            <a:ext cx="9144000" cy="5262979"/>
          </a:xfrm>
          <a:prstGeom prst="rect">
            <a:avLst/>
          </a:prstGeom>
          <a:noFill/>
        </p:spPr>
        <p:txBody>
          <a:bodyPr wrap="square" lIns="91440" tIns="45720" rIns="91440" bIns="45720">
            <a:spAutoFit/>
          </a:bodyPr>
          <a:lstStyle/>
          <a:p>
            <a:pPr lvl="0">
              <a:lnSpc>
                <a:spcPct val="150000"/>
              </a:lnSpc>
            </a:pPr>
            <a:r>
              <a:rPr lang="fa-IR" sz="1600" b="1" dirty="0" smtClean="0">
                <a:cs typeface="B Zar" pitchFamily="2" charset="-78"/>
              </a:rPr>
              <a:t>11- مشهود بودن تعامل عالی انجمن اولیا و مربیان با مدرسه و تشکیل کمیته های مختلف جهت همکاری در اداره مجتمع </a:t>
            </a:r>
            <a:endParaRPr lang="en-US" sz="1600" b="1" dirty="0" smtClean="0">
              <a:cs typeface="B Zar" pitchFamily="2" charset="-78"/>
            </a:endParaRPr>
          </a:p>
          <a:p>
            <a:pPr lvl="0">
              <a:lnSpc>
                <a:spcPct val="150000"/>
              </a:lnSpc>
            </a:pPr>
            <a:r>
              <a:rPr lang="fa-IR" sz="1600" b="1" dirty="0" smtClean="0">
                <a:cs typeface="B Zar" pitchFamily="2" charset="-78"/>
              </a:rPr>
              <a:t>12- ملاقات اولیا با اعضای انجمن اولیا و مربیان در روزهایی از هفته و ارائه جدول حضور اعضا انجمن .</a:t>
            </a:r>
            <a:endParaRPr lang="en-US" sz="1600" b="1" dirty="0" smtClean="0">
              <a:cs typeface="B Zar" pitchFamily="2" charset="-78"/>
            </a:endParaRPr>
          </a:p>
          <a:p>
            <a:pPr lvl="0">
              <a:lnSpc>
                <a:spcPct val="150000"/>
              </a:lnSpc>
            </a:pPr>
            <a:r>
              <a:rPr lang="fa-IR" sz="1600" b="1" dirty="0" smtClean="0">
                <a:cs typeface="B Zar" pitchFamily="2" charset="-78"/>
              </a:rPr>
              <a:t>13- زنگ کتابخوانی اولیا در روزهای هفته .</a:t>
            </a:r>
            <a:endParaRPr lang="en-US" sz="1600" b="1" dirty="0" smtClean="0">
              <a:cs typeface="B Zar" pitchFamily="2" charset="-78"/>
            </a:endParaRPr>
          </a:p>
          <a:p>
            <a:pPr lvl="0">
              <a:lnSpc>
                <a:spcPct val="150000"/>
              </a:lnSpc>
            </a:pPr>
            <a:r>
              <a:rPr lang="fa-IR" sz="1600" b="1" dirty="0" smtClean="0">
                <a:cs typeface="B Zar" pitchFamily="2" charset="-78"/>
              </a:rPr>
              <a:t>14- برگزاری جلسات اموزشی خانواده و انتخاب موضوعات به روز و مورد نیاز والدین.</a:t>
            </a:r>
            <a:endParaRPr lang="en-US" sz="1600" b="1" dirty="0" smtClean="0">
              <a:cs typeface="B Zar" pitchFamily="2" charset="-78"/>
            </a:endParaRPr>
          </a:p>
          <a:p>
            <a:pPr lvl="0">
              <a:lnSpc>
                <a:spcPct val="150000"/>
              </a:lnSpc>
            </a:pPr>
            <a:r>
              <a:rPr lang="fa-IR" sz="1600" b="1" dirty="0" smtClean="0">
                <a:cs typeface="B Zar" pitchFamily="2" charset="-78"/>
              </a:rPr>
              <a:t>15- ارائه مستندات دریافت ایده ها و نظرات و پیشنهادهای ارکان مدرسه (معلمان ، دانش آموزان ، اولیا و ...) برای اداره بهتر و شاداب سازی مدرسه .</a:t>
            </a:r>
            <a:endParaRPr lang="en-US" sz="1600" b="1" dirty="0" smtClean="0">
              <a:cs typeface="B Zar" pitchFamily="2" charset="-78"/>
            </a:endParaRPr>
          </a:p>
          <a:p>
            <a:pPr lvl="0">
              <a:lnSpc>
                <a:spcPct val="150000"/>
              </a:lnSpc>
            </a:pPr>
            <a:r>
              <a:rPr lang="fa-IR" sz="1600" b="1" dirty="0" smtClean="0">
                <a:cs typeface="B Zar" pitchFamily="2" charset="-78"/>
              </a:rPr>
              <a:t>16- ارائه صورتجلسات شورای معلمان ، گروه های آموزشی ، شورای دانش آموزی، شورای مالی ، شورای مجتمع.</a:t>
            </a:r>
            <a:endParaRPr lang="en-US" sz="1600" b="1" dirty="0" smtClean="0">
              <a:cs typeface="B Zar" pitchFamily="2" charset="-78"/>
            </a:endParaRPr>
          </a:p>
          <a:p>
            <a:pPr lvl="0">
              <a:lnSpc>
                <a:spcPct val="150000"/>
              </a:lnSpc>
            </a:pPr>
            <a:r>
              <a:rPr lang="fa-IR" sz="1600" b="1" dirty="0" smtClean="0">
                <a:cs typeface="B Zar" pitchFamily="2" charset="-78"/>
              </a:rPr>
              <a:t>17- مشهود بودن اشاعه فرهنگ توسعه پایدار (</a:t>
            </a:r>
            <a:r>
              <a:rPr lang="en-US" sz="1600" b="1" dirty="0" smtClean="0">
                <a:cs typeface="B Zar" pitchFamily="2" charset="-78"/>
              </a:rPr>
              <a:t>Sustainable development</a:t>
            </a:r>
            <a:r>
              <a:rPr lang="fa-IR" sz="1600" b="1" dirty="0" smtClean="0">
                <a:cs typeface="B Zar" pitchFamily="2" charset="-78"/>
              </a:rPr>
              <a:t>) از قبیل حفظ منابع انرژی – صحیح مصرف کردن و دوباره استفاده کردن و بازیافت (</a:t>
            </a:r>
            <a:r>
              <a:rPr lang="en-US" sz="1600" b="1" dirty="0" smtClean="0">
                <a:cs typeface="B Zar" pitchFamily="2" charset="-78"/>
              </a:rPr>
              <a:t>Reduce – Reuse - Recycle</a:t>
            </a:r>
            <a:r>
              <a:rPr lang="fa-IR" sz="1600" b="1" dirty="0" smtClean="0">
                <a:cs typeface="B Zar" pitchFamily="2" charset="-78"/>
              </a:rPr>
              <a:t>)</a:t>
            </a:r>
            <a:r>
              <a:rPr lang="en-US" sz="1600" b="1" dirty="0" smtClean="0">
                <a:cs typeface="B Zar" pitchFamily="2" charset="-78"/>
              </a:rPr>
              <a:t>RRR </a:t>
            </a:r>
          </a:p>
          <a:p>
            <a:pPr lvl="0">
              <a:lnSpc>
                <a:spcPct val="150000"/>
              </a:lnSpc>
            </a:pPr>
            <a:r>
              <a:rPr lang="fa-IR" sz="1600" b="1" dirty="0" smtClean="0">
                <a:cs typeface="B Zar" pitchFamily="2" charset="-78"/>
              </a:rPr>
              <a:t>18-کنترل مواد غذایی ارائه شده در بوفه از نظر بهداشتی و میزان ارزش غذایی و ترویج فرهنگ زندگی سالم با استفاده از دستورالعمل مدارس مروج سلامت .</a:t>
            </a:r>
            <a:endParaRPr lang="en-US" sz="1600" b="1" dirty="0" smtClean="0">
              <a:cs typeface="B Zar" pitchFamily="2" charset="-78"/>
            </a:endParaRPr>
          </a:p>
          <a:p>
            <a:pPr lvl="0">
              <a:lnSpc>
                <a:spcPct val="150000"/>
              </a:lnSpc>
            </a:pPr>
            <a:r>
              <a:rPr lang="fa-IR" sz="1600" b="1" dirty="0" smtClean="0">
                <a:cs typeface="B Zar" pitchFamily="2" charset="-78"/>
              </a:rPr>
              <a:t>19- انجام معاینات پزشکی و واکسیناسیون و ثبت کلیه مراجعات دانش آموزان به کلینیک و خدمات ارائه شده.</a:t>
            </a:r>
            <a:endParaRPr lang="en-US" sz="1600" b="1" dirty="0" smtClean="0">
              <a:cs typeface="B Zar" pitchFamily="2" charset="-78"/>
            </a:endParaRPr>
          </a:p>
          <a:p>
            <a:pPr lvl="0">
              <a:lnSpc>
                <a:spcPct val="150000"/>
              </a:lnSpc>
            </a:pPr>
            <a:r>
              <a:rPr lang="fa-IR" sz="1600" b="1" dirty="0" smtClean="0">
                <a:cs typeface="B Zar" pitchFamily="2" charset="-78"/>
              </a:rPr>
              <a:t>20- تجزیه و تحلیل امتحانات سه سال گذشته با استفاده از شاخص های آماری و کوهرت (تحلیل وضعیت دانش آموزان یک کلاس حداقل در سه سال گذشته) و استفاده از نتایج تحلیل ها در برنامه ریزی آموزشی مدرسه.</a:t>
            </a:r>
            <a:endParaRPr lang="en-US" sz="1600" b="1" dirty="0" smtClean="0">
              <a:cs typeface="B Zar" pitchFamily="2" charset="-78"/>
            </a:endParaRPr>
          </a:p>
        </p:txBody>
      </p:sp>
    </p:spTree>
  </p:cSld>
  <p:clrMapOvr>
    <a:masterClrMapping/>
  </p:clrMapOvr>
  <p:transition spd="med">
    <p:push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357166"/>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نكات كليدي در كسب رتبه  </a:t>
            </a:r>
            <a:r>
              <a:rPr lang="en-US" sz="2800" b="1" dirty="0" smtClean="0">
                <a:solidFill>
                  <a:schemeClr val="tx1"/>
                </a:solidFill>
              </a:rPr>
              <a:t>GOOD </a:t>
            </a:r>
            <a:r>
              <a:rPr lang="fa-IR" sz="2800" dirty="0" smtClean="0">
                <a:solidFill>
                  <a:schemeClr val="tx1"/>
                </a:solidFill>
              </a:rPr>
              <a:t>  </a:t>
            </a:r>
            <a:r>
              <a:rPr lang="fa-IR" sz="2800" b="1" dirty="0" smtClean="0">
                <a:solidFill>
                  <a:schemeClr val="tx1"/>
                </a:solidFill>
                <a:cs typeface="B Titr" pitchFamily="2" charset="-78"/>
              </a:rPr>
              <a:t>و</a:t>
            </a:r>
            <a:r>
              <a:rPr lang="fa-IR" sz="2800" dirty="0" smtClean="0">
                <a:solidFill>
                  <a:schemeClr val="tx1"/>
                </a:solidFill>
              </a:rPr>
              <a:t> </a:t>
            </a:r>
            <a:r>
              <a:rPr lang="en-US" sz="2800" b="1" dirty="0" smtClean="0">
                <a:solidFill>
                  <a:schemeClr val="tx1"/>
                </a:solidFill>
              </a:rPr>
              <a:t>Outstanding </a:t>
            </a:r>
            <a:r>
              <a:rPr lang="fa-IR" sz="2800" b="1" dirty="0" smtClean="0">
                <a:solidFill>
                  <a:schemeClr val="tx1"/>
                </a:solidFill>
                <a:cs typeface="B Titr" pitchFamily="2" charset="-78"/>
              </a:rPr>
              <a:t>ٍَِ‍</a:t>
            </a:r>
            <a:endParaRPr lang="en-US" sz="2800" b="1" dirty="0" smtClean="0">
              <a:solidFill>
                <a:schemeClr val="tx1"/>
              </a:solidFill>
              <a:cs typeface="B Titr" pitchFamily="2" charset="-78"/>
            </a:endParaRPr>
          </a:p>
        </p:txBody>
      </p:sp>
      <p:sp>
        <p:nvSpPr>
          <p:cNvPr id="3" name="Rectangle 2"/>
          <p:cNvSpPr/>
          <p:nvPr/>
        </p:nvSpPr>
        <p:spPr>
          <a:xfrm>
            <a:off x="0" y="1142984"/>
            <a:ext cx="9144000" cy="4570482"/>
          </a:xfrm>
          <a:prstGeom prst="rect">
            <a:avLst/>
          </a:prstGeom>
          <a:noFill/>
        </p:spPr>
        <p:txBody>
          <a:bodyPr wrap="square" lIns="91440" tIns="45720" rIns="91440" bIns="45720">
            <a:spAutoFit/>
          </a:bodyPr>
          <a:lstStyle/>
          <a:p>
            <a:pPr lvl="0">
              <a:lnSpc>
                <a:spcPct val="150000"/>
              </a:lnSpc>
            </a:pPr>
            <a:r>
              <a:rPr lang="fa-IR" b="1" dirty="0" smtClean="0">
                <a:cs typeface="B Zar" pitchFamily="2" charset="-78"/>
              </a:rPr>
              <a:t>21</a:t>
            </a:r>
            <a:r>
              <a:rPr lang="fa-IR" sz="1600" b="1" dirty="0" smtClean="0">
                <a:cs typeface="B Zar" pitchFamily="2" charset="-78"/>
              </a:rPr>
              <a:t>- تهیه کلیه مستندات اداری اعم از قراردادها ، گواهینامه ها ، مجوزها و ... </a:t>
            </a:r>
            <a:endParaRPr lang="en-US" sz="1600" b="1" dirty="0" smtClean="0">
              <a:cs typeface="B Zar" pitchFamily="2" charset="-78"/>
            </a:endParaRPr>
          </a:p>
          <a:p>
            <a:pPr lvl="0">
              <a:lnSpc>
                <a:spcPct val="150000"/>
              </a:lnSpc>
            </a:pPr>
            <a:r>
              <a:rPr lang="fa-IR" sz="1600" b="1" dirty="0" smtClean="0">
                <a:cs typeface="B Zar" pitchFamily="2" charset="-78"/>
              </a:rPr>
              <a:t>22- رعایت موارد ایمنی در تمام بخش ها ، ایمن سازی پله ها و دیوارها.</a:t>
            </a:r>
            <a:endParaRPr lang="en-US" sz="1600" b="1" dirty="0" smtClean="0">
              <a:cs typeface="B Zar" pitchFamily="2" charset="-78"/>
            </a:endParaRPr>
          </a:p>
          <a:p>
            <a:pPr lvl="0">
              <a:lnSpc>
                <a:spcPct val="150000"/>
              </a:lnSpc>
            </a:pPr>
            <a:r>
              <a:rPr lang="fa-IR" sz="1600" b="1" dirty="0" smtClean="0">
                <a:cs typeface="B Zar" pitchFamily="2" charset="-78"/>
              </a:rPr>
              <a:t>23- انجام مانور تخلیه آتش سوزی و ثبت زمان و مقایسه نموداری (حداقل 2 بار).</a:t>
            </a:r>
            <a:endParaRPr lang="en-US" sz="1600" b="1" dirty="0" smtClean="0">
              <a:cs typeface="B Zar" pitchFamily="2" charset="-78"/>
            </a:endParaRPr>
          </a:p>
          <a:p>
            <a:pPr lvl="0">
              <a:lnSpc>
                <a:spcPct val="150000"/>
              </a:lnSpc>
            </a:pPr>
            <a:r>
              <a:rPr lang="fa-IR" sz="1600" b="1" dirty="0" smtClean="0">
                <a:cs typeface="B Zar" pitchFamily="2" charset="-78"/>
              </a:rPr>
              <a:t>24- کنترل لوازم اطفا حریق و به روز بودن ، باز بودن دربهای خروجی و نصب تابلو راهنما.</a:t>
            </a:r>
            <a:endParaRPr lang="en-US" sz="1600" b="1" dirty="0" smtClean="0">
              <a:cs typeface="B Zar" pitchFamily="2" charset="-78"/>
            </a:endParaRPr>
          </a:p>
          <a:p>
            <a:pPr lvl="0">
              <a:lnSpc>
                <a:spcPct val="150000"/>
              </a:lnSpc>
            </a:pPr>
            <a:r>
              <a:rPr lang="fa-IR" sz="1600" b="1" dirty="0" smtClean="0">
                <a:cs typeface="B Zar" pitchFamily="2" charset="-78"/>
              </a:rPr>
              <a:t>25- استفاده از کمربند ایمنی در سرویس دانش آموزی و ضرورت وجود </a:t>
            </a:r>
            <a:r>
              <a:rPr lang="en-US" sz="1600" b="1" dirty="0" smtClean="0">
                <a:cs typeface="B Zar" pitchFamily="2" charset="-78"/>
              </a:rPr>
              <a:t>Bus helper</a:t>
            </a:r>
            <a:r>
              <a:rPr lang="fa-IR" sz="1600" b="1" dirty="0" smtClean="0">
                <a:cs typeface="B Zar" pitchFamily="2" charset="-78"/>
              </a:rPr>
              <a:t> در سرویس ها و رعایت قوانین </a:t>
            </a:r>
            <a:r>
              <a:rPr lang="en-US" sz="1600" b="1" dirty="0" smtClean="0">
                <a:cs typeface="B Zar" pitchFamily="2" charset="-78"/>
              </a:rPr>
              <a:t>RTA</a:t>
            </a:r>
            <a:r>
              <a:rPr lang="fa-IR" sz="1600" b="1" dirty="0" smtClean="0">
                <a:cs typeface="B Zar" pitchFamily="2" charset="-78"/>
              </a:rPr>
              <a:t>.</a:t>
            </a:r>
            <a:endParaRPr lang="en-US" sz="1600" b="1" dirty="0" smtClean="0">
              <a:cs typeface="B Zar" pitchFamily="2" charset="-78"/>
            </a:endParaRPr>
          </a:p>
          <a:p>
            <a:pPr lvl="0">
              <a:lnSpc>
                <a:spcPct val="150000"/>
              </a:lnSpc>
            </a:pPr>
            <a:r>
              <a:rPr lang="fa-IR" sz="1600" b="1" dirty="0" smtClean="0">
                <a:cs typeface="B Zar" pitchFamily="2" charset="-78"/>
              </a:rPr>
              <a:t>26- تنظیم و ارائه نقشه کلی مجتمع و نقشه بخشهای مختلف .</a:t>
            </a:r>
            <a:endParaRPr lang="en-US" sz="1600" b="1" dirty="0" smtClean="0">
              <a:cs typeface="B Zar" pitchFamily="2" charset="-78"/>
            </a:endParaRPr>
          </a:p>
          <a:p>
            <a:pPr lvl="0">
              <a:lnSpc>
                <a:spcPct val="150000"/>
              </a:lnSpc>
            </a:pPr>
            <a:r>
              <a:rPr lang="fa-IR" sz="1600" b="1" dirty="0" smtClean="0">
                <a:cs typeface="B Zar" pitchFamily="2" charset="-78"/>
              </a:rPr>
              <a:t>27- برنامه های مدرسه برای دانش آموزان با سطح یادگیری بالا و پایین ، با نیازهای ویژه  (با توجه منحنی طبیعی ) </a:t>
            </a:r>
          </a:p>
          <a:p>
            <a:pPr lvl="0">
              <a:lnSpc>
                <a:spcPct val="150000"/>
              </a:lnSpc>
            </a:pPr>
            <a:r>
              <a:rPr lang="fa-IR" sz="1600" b="1" dirty="0" smtClean="0">
                <a:cs typeface="B Zar" pitchFamily="2" charset="-78"/>
              </a:rPr>
              <a:t>28- تنظیم لیست دقیق دانش اموزان با نیازهای ویژه (اختلالات یادگیری های رفتاری – بینایی ، شنوایی ، حسی و حرکتی و...) و      گروه قوی دانش آموزان هر کلاس .</a:t>
            </a:r>
            <a:endParaRPr lang="en-US" sz="1600" b="1" dirty="0" smtClean="0">
              <a:cs typeface="B Zar" pitchFamily="2" charset="-78"/>
            </a:endParaRPr>
          </a:p>
          <a:p>
            <a:pPr lvl="0">
              <a:lnSpc>
                <a:spcPct val="150000"/>
              </a:lnSpc>
            </a:pPr>
            <a:r>
              <a:rPr lang="fa-IR" sz="1600" b="1" dirty="0" smtClean="0">
                <a:cs typeface="B Zar" pitchFamily="2" charset="-78"/>
              </a:rPr>
              <a:t>29- لیست دانش آموزان با نیاز ویژه و گروه قوی در اختیار معلم قرارداده شود و مجموعه اقدامات عملی معلم برای هر دانش آموز ثبت شود.</a:t>
            </a:r>
            <a:endParaRPr lang="en-US" sz="1600" b="1" dirty="0" smtClean="0">
              <a:cs typeface="B Zar" pitchFamily="2" charset="-78"/>
            </a:endParaRPr>
          </a:p>
          <a:p>
            <a:pPr>
              <a:lnSpc>
                <a:spcPct val="150000"/>
              </a:lnSpc>
            </a:pPr>
            <a:r>
              <a:rPr lang="fa-IR" sz="1600" b="1" dirty="0" smtClean="0">
                <a:cs typeface="B Zar" pitchFamily="2" charset="-78"/>
              </a:rPr>
              <a:t>30- نمایش فعالیت های هفتگی در تابلو اعلانات و مانیتورینگ بخشها</a:t>
            </a:r>
            <a:endParaRPr lang="en-US" sz="1600" b="1" dirty="0">
              <a:cs typeface="B Zar" pitchFamily="2" charset="-78"/>
            </a:endParaRPr>
          </a:p>
        </p:txBody>
      </p:sp>
    </p:spTree>
  </p:cSld>
  <p:clrMapOvr>
    <a:masterClrMapping/>
  </p:clrMapOvr>
  <p:transition spd="med">
    <p:push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357166"/>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نكات كليدي در كسب رتبه  </a:t>
            </a:r>
            <a:r>
              <a:rPr lang="en-US" sz="2800" b="1" dirty="0" smtClean="0">
                <a:solidFill>
                  <a:schemeClr val="tx1"/>
                </a:solidFill>
              </a:rPr>
              <a:t>GOOD </a:t>
            </a:r>
            <a:r>
              <a:rPr lang="fa-IR" sz="2800" dirty="0" smtClean="0">
                <a:solidFill>
                  <a:schemeClr val="tx1"/>
                </a:solidFill>
              </a:rPr>
              <a:t>  </a:t>
            </a:r>
            <a:r>
              <a:rPr lang="fa-IR" sz="2800" b="1" dirty="0" smtClean="0">
                <a:solidFill>
                  <a:schemeClr val="tx1"/>
                </a:solidFill>
                <a:cs typeface="B Titr" pitchFamily="2" charset="-78"/>
              </a:rPr>
              <a:t>و</a:t>
            </a:r>
            <a:r>
              <a:rPr lang="fa-IR" sz="2800" dirty="0" smtClean="0">
                <a:solidFill>
                  <a:schemeClr val="tx1"/>
                </a:solidFill>
              </a:rPr>
              <a:t> </a:t>
            </a:r>
            <a:r>
              <a:rPr lang="en-US" sz="2800" b="1" dirty="0" smtClean="0">
                <a:solidFill>
                  <a:schemeClr val="tx1"/>
                </a:solidFill>
              </a:rPr>
              <a:t>Outstanding </a:t>
            </a:r>
            <a:r>
              <a:rPr lang="fa-IR" sz="2800" b="1" dirty="0" smtClean="0">
                <a:solidFill>
                  <a:schemeClr val="tx1"/>
                </a:solidFill>
                <a:cs typeface="B Titr" pitchFamily="2" charset="-78"/>
              </a:rPr>
              <a:t>ٍَِ‍</a:t>
            </a:r>
            <a:endParaRPr lang="en-US" sz="2800" b="1" dirty="0" smtClean="0">
              <a:solidFill>
                <a:schemeClr val="tx1"/>
              </a:solidFill>
              <a:cs typeface="B Titr" pitchFamily="2" charset="-78"/>
            </a:endParaRPr>
          </a:p>
        </p:txBody>
      </p:sp>
      <p:sp>
        <p:nvSpPr>
          <p:cNvPr id="3" name="Rectangle 2"/>
          <p:cNvSpPr/>
          <p:nvPr/>
        </p:nvSpPr>
        <p:spPr>
          <a:xfrm>
            <a:off x="642910" y="1142984"/>
            <a:ext cx="8001056" cy="5216813"/>
          </a:xfrm>
          <a:prstGeom prst="rect">
            <a:avLst/>
          </a:prstGeom>
          <a:noFill/>
        </p:spPr>
        <p:txBody>
          <a:bodyPr wrap="square" lIns="91440" tIns="45720" rIns="91440" bIns="45720">
            <a:spAutoFit/>
          </a:bodyPr>
          <a:lstStyle/>
          <a:p>
            <a:pPr lvl="0">
              <a:lnSpc>
                <a:spcPct val="150000"/>
              </a:lnSpc>
            </a:pPr>
            <a:r>
              <a:rPr lang="fa-IR" sz="1600" b="1" dirty="0" smtClean="0">
                <a:cs typeface="B Zar" pitchFamily="2" charset="-78"/>
              </a:rPr>
              <a:t>31- نمایش دست سازهای دانش اموزان در راهروی بخشها و کارهای نوشتاری در تابلو اعلانات کلاسی .</a:t>
            </a:r>
            <a:endParaRPr lang="en-US" sz="1600" b="1" dirty="0" smtClean="0">
              <a:cs typeface="B Zar" pitchFamily="2" charset="-78"/>
            </a:endParaRPr>
          </a:p>
          <a:p>
            <a:pPr lvl="0">
              <a:lnSpc>
                <a:spcPct val="150000"/>
              </a:lnSpc>
            </a:pPr>
            <a:r>
              <a:rPr lang="fa-IR" sz="1600" b="1" dirty="0" smtClean="0">
                <a:cs typeface="B Zar" pitchFamily="2" charset="-78"/>
              </a:rPr>
              <a:t>32- استفاده مستمر از تابلو اسمارت و تکنولوژی آموزشی توسط دانش آموزان مهم می باشد.</a:t>
            </a:r>
            <a:endParaRPr lang="en-US" sz="1600" b="1" dirty="0" smtClean="0">
              <a:cs typeface="B Zar" pitchFamily="2" charset="-78"/>
            </a:endParaRPr>
          </a:p>
          <a:p>
            <a:pPr lvl="0">
              <a:lnSpc>
                <a:spcPct val="150000"/>
              </a:lnSpc>
            </a:pPr>
            <a:r>
              <a:rPr lang="fa-IR" sz="1600" b="1" dirty="0" smtClean="0">
                <a:cs typeface="B Zar" pitchFamily="2" charset="-78"/>
              </a:rPr>
              <a:t>33- آگاه بودن دانش آموزان از قوانین استفاده از تکنولوژی آموزشی در مدرسه</a:t>
            </a:r>
            <a:r>
              <a:rPr lang="fa-IR" sz="1200" b="1" dirty="0" smtClean="0">
                <a:cs typeface="B Zar" pitchFamily="2" charset="-78"/>
              </a:rPr>
              <a:t> (</a:t>
            </a:r>
            <a:r>
              <a:rPr lang="fa-IR" sz="1400" b="1" dirty="0" smtClean="0">
                <a:cs typeface="B Zar" pitchFamily="2" charset="-78"/>
              </a:rPr>
              <a:t>تدوین </a:t>
            </a:r>
            <a:r>
              <a:rPr lang="en-US" sz="1400" b="1" dirty="0" smtClean="0">
                <a:cs typeface="B Zar" pitchFamily="2" charset="-78"/>
              </a:rPr>
              <a:t>Policy</a:t>
            </a:r>
            <a:r>
              <a:rPr lang="fa-IR" sz="1400" b="1" dirty="0" smtClean="0">
                <a:cs typeface="B Zar" pitchFamily="2" charset="-78"/>
              </a:rPr>
              <a:t> و اطلاع رسانی به دانش آموزان الزامی است).  </a:t>
            </a:r>
            <a:endParaRPr lang="en-US" sz="1200" b="1" dirty="0" smtClean="0">
              <a:cs typeface="B Zar" pitchFamily="2" charset="-78"/>
            </a:endParaRPr>
          </a:p>
          <a:p>
            <a:pPr lvl="0">
              <a:lnSpc>
                <a:spcPct val="150000"/>
              </a:lnSpc>
            </a:pPr>
            <a:r>
              <a:rPr lang="fa-IR" sz="1600" b="1" dirty="0" smtClean="0">
                <a:cs typeface="B Zar" pitchFamily="2" charset="-78"/>
              </a:rPr>
              <a:t>34- مشهود بودن مهارت بالای دانش آموزان در برقراری ارتباط با یکدیگر و بزرگسالان.</a:t>
            </a:r>
            <a:endParaRPr lang="en-US" sz="1600" b="1" dirty="0" smtClean="0">
              <a:cs typeface="B Zar" pitchFamily="2" charset="-78"/>
            </a:endParaRPr>
          </a:p>
          <a:p>
            <a:pPr lvl="0">
              <a:lnSpc>
                <a:spcPct val="150000"/>
              </a:lnSpc>
            </a:pPr>
            <a:r>
              <a:rPr lang="fa-IR" sz="1600" b="1" dirty="0" smtClean="0">
                <a:cs typeface="B Zar" pitchFamily="2" charset="-78"/>
              </a:rPr>
              <a:t>35- پیوند زدن مطالبی که معلم در کلاس درس تدریس می کند با زندگی روزمره و آموزه های قبلی دانش آموزان .</a:t>
            </a:r>
            <a:endParaRPr lang="en-US" sz="1600" b="1" dirty="0" smtClean="0">
              <a:cs typeface="B Zar" pitchFamily="2" charset="-78"/>
            </a:endParaRPr>
          </a:p>
          <a:p>
            <a:pPr lvl="0">
              <a:lnSpc>
                <a:spcPct val="150000"/>
              </a:lnSpc>
            </a:pPr>
            <a:r>
              <a:rPr lang="fa-IR" sz="1600" b="1" dirty="0" smtClean="0">
                <a:cs typeface="B Zar" pitchFamily="2" charset="-78"/>
              </a:rPr>
              <a:t>36- ارائه مستندات برنامه های آموزشی که مدرسه برای معلمان گذرانده یا در دست اقدام دارد .</a:t>
            </a:r>
            <a:endParaRPr lang="en-US" sz="1600" b="1" dirty="0" smtClean="0">
              <a:cs typeface="B Zar" pitchFamily="2" charset="-78"/>
            </a:endParaRPr>
          </a:p>
          <a:p>
            <a:pPr lvl="0">
              <a:lnSpc>
                <a:spcPct val="150000"/>
              </a:lnSpc>
            </a:pPr>
            <a:r>
              <a:rPr lang="fa-IR" sz="1600" b="1" dirty="0" smtClean="0">
                <a:cs typeface="B Zar" pitchFamily="2" charset="-78"/>
              </a:rPr>
              <a:t>37- توجه به تفاوتهای فردی در آموزش و ارائه تکالیف در کلاس درس بیانگر رعایت این نکته باشد.</a:t>
            </a:r>
            <a:endParaRPr lang="en-US" sz="1600" b="1" dirty="0" smtClean="0">
              <a:cs typeface="B Zar" pitchFamily="2" charset="-78"/>
            </a:endParaRPr>
          </a:p>
          <a:p>
            <a:pPr lvl="0">
              <a:lnSpc>
                <a:spcPct val="150000"/>
              </a:lnSpc>
            </a:pPr>
            <a:r>
              <a:rPr lang="fa-IR" sz="1600" b="1" dirty="0" smtClean="0">
                <a:cs typeface="B Zar" pitchFamily="2" charset="-78"/>
              </a:rPr>
              <a:t>38- تهیه طرح درس و ارائه یک مفهوم درسی در یک ساعت تدریس .</a:t>
            </a:r>
            <a:endParaRPr lang="en-US" sz="1600" b="1" dirty="0" smtClean="0">
              <a:cs typeface="B Zar" pitchFamily="2" charset="-78"/>
            </a:endParaRPr>
          </a:p>
          <a:p>
            <a:pPr lvl="0">
              <a:lnSpc>
                <a:spcPct val="150000"/>
              </a:lnSpc>
            </a:pPr>
            <a:r>
              <a:rPr lang="fa-IR" sz="1600" b="1" dirty="0" smtClean="0">
                <a:cs typeface="B Zar" pitchFamily="2" charset="-78"/>
              </a:rPr>
              <a:t>39- نوشتن اهداف درس در تابلو کلاس ، تعامل خوب گروه ها در کلاس ، مدیریت زمان ، تمایزگذاری فعالیتها در گروه ها (برای همه گروه ها  فعالیت واحد طراحی شود) ، مشخص نمودن تنوع فعالیتها با توجه به سطح یادگیری اعضا گروه ، جمع بندی مناسب محتوای تدریس شده مشهود باشد.</a:t>
            </a:r>
            <a:endParaRPr lang="en-US" sz="1600" b="1" dirty="0" smtClean="0">
              <a:cs typeface="B Zar" pitchFamily="2" charset="-78"/>
            </a:endParaRPr>
          </a:p>
          <a:p>
            <a:pPr lvl="0">
              <a:lnSpc>
                <a:spcPct val="150000"/>
              </a:lnSpc>
            </a:pPr>
            <a:r>
              <a:rPr lang="fa-IR" sz="1600" b="1" dirty="0" smtClean="0">
                <a:cs typeface="B Zar" pitchFamily="2" charset="-78"/>
              </a:rPr>
              <a:t>40- کنترل تکالیف و ارائه بازخورد توصیفی مناسب برای کار دانش آموز توسط معلم.</a:t>
            </a:r>
            <a:endParaRPr lang="en-US" sz="1600" b="1" dirty="0">
              <a:cs typeface="B Zar" pitchFamily="2" charset="-78"/>
            </a:endParaRPr>
          </a:p>
        </p:txBody>
      </p:sp>
    </p:spTree>
  </p:cSld>
  <p:clrMapOvr>
    <a:masterClrMapping/>
  </p:clrMapOvr>
  <p:transition spd="med">
    <p:push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357166"/>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نكات كليدي در كسب رتبه  </a:t>
            </a:r>
            <a:r>
              <a:rPr lang="en-US" sz="2800" b="1" dirty="0" smtClean="0">
                <a:solidFill>
                  <a:schemeClr val="tx1"/>
                </a:solidFill>
              </a:rPr>
              <a:t>GOOD </a:t>
            </a:r>
            <a:r>
              <a:rPr lang="fa-IR" sz="2800" dirty="0" smtClean="0">
                <a:solidFill>
                  <a:schemeClr val="tx1"/>
                </a:solidFill>
              </a:rPr>
              <a:t>  </a:t>
            </a:r>
            <a:r>
              <a:rPr lang="fa-IR" sz="2800" b="1" dirty="0" smtClean="0">
                <a:solidFill>
                  <a:schemeClr val="tx1"/>
                </a:solidFill>
                <a:cs typeface="B Titr" pitchFamily="2" charset="-78"/>
              </a:rPr>
              <a:t>و</a:t>
            </a:r>
            <a:r>
              <a:rPr lang="fa-IR" sz="2800" dirty="0" smtClean="0">
                <a:solidFill>
                  <a:schemeClr val="tx1"/>
                </a:solidFill>
              </a:rPr>
              <a:t> </a:t>
            </a:r>
            <a:r>
              <a:rPr lang="en-US" sz="2800" b="1" dirty="0" smtClean="0">
                <a:solidFill>
                  <a:schemeClr val="tx1"/>
                </a:solidFill>
              </a:rPr>
              <a:t>Outstanding </a:t>
            </a:r>
            <a:r>
              <a:rPr lang="fa-IR" sz="2800" b="1" dirty="0" smtClean="0">
                <a:solidFill>
                  <a:schemeClr val="tx1"/>
                </a:solidFill>
                <a:cs typeface="B Titr" pitchFamily="2" charset="-78"/>
              </a:rPr>
              <a:t>ٍَِ‍</a:t>
            </a:r>
            <a:endParaRPr lang="en-US" sz="2800" b="1" dirty="0" smtClean="0">
              <a:solidFill>
                <a:schemeClr val="tx1"/>
              </a:solidFill>
              <a:cs typeface="B Titr" pitchFamily="2" charset="-78"/>
            </a:endParaRPr>
          </a:p>
        </p:txBody>
      </p:sp>
      <p:sp>
        <p:nvSpPr>
          <p:cNvPr id="3" name="Rectangle 2"/>
          <p:cNvSpPr/>
          <p:nvPr/>
        </p:nvSpPr>
        <p:spPr>
          <a:xfrm>
            <a:off x="0" y="1143000"/>
            <a:ext cx="9144000" cy="4267200"/>
          </a:xfrm>
          <a:prstGeom prst="rect">
            <a:avLst/>
          </a:prstGeom>
          <a:noFill/>
        </p:spPr>
        <p:txBody>
          <a:bodyPr wrap="square" lIns="91440" tIns="45720" rIns="91440" bIns="45720">
            <a:spAutoFit/>
          </a:bodyPr>
          <a:lstStyle/>
          <a:p>
            <a:pPr lvl="0">
              <a:lnSpc>
                <a:spcPct val="150000"/>
              </a:lnSpc>
            </a:pPr>
            <a:r>
              <a:rPr lang="fa-IR" sz="1600" b="1" dirty="0" smtClean="0">
                <a:cs typeface="B Zar" pitchFamily="2" charset="-78"/>
              </a:rPr>
              <a:t>41- دقت در تکمیل پوشه کار برای همه دانش آموزان و قراردادن مستندات ارزشیابی و فعالیت هر دانش آموز به طور جداگانه </a:t>
            </a:r>
            <a:endParaRPr lang="en-US" sz="1600" b="1" dirty="0" smtClean="0">
              <a:cs typeface="B Zar" pitchFamily="2" charset="-78"/>
            </a:endParaRPr>
          </a:p>
          <a:p>
            <a:pPr lvl="0">
              <a:lnSpc>
                <a:spcPct val="150000"/>
              </a:lnSpc>
            </a:pPr>
            <a:r>
              <a:rPr lang="fa-IR" sz="1600" b="1" dirty="0" smtClean="0">
                <a:cs typeface="B Zar" pitchFamily="2" charset="-78"/>
              </a:rPr>
              <a:t>42- فراهم نمودن موقعیت مناسب خودسنجی ، همسال سنجی و اولیا سنجی برای فعالیت دانش آموزان.</a:t>
            </a:r>
            <a:endParaRPr lang="en-US" sz="1600" b="1" dirty="0" smtClean="0">
              <a:cs typeface="B Zar" pitchFamily="2" charset="-78"/>
            </a:endParaRPr>
          </a:p>
          <a:p>
            <a:pPr lvl="0">
              <a:lnSpc>
                <a:spcPct val="150000"/>
              </a:lnSpc>
            </a:pPr>
            <a:r>
              <a:rPr lang="fa-IR" sz="1600" b="1" dirty="0" smtClean="0">
                <a:cs typeface="B Zar" pitchFamily="2" charset="-78"/>
              </a:rPr>
              <a:t>43- حضور معلمین در زنگ های استراحت در بین دانش آموزان .</a:t>
            </a:r>
            <a:endParaRPr lang="en-US" sz="1600" b="1" dirty="0" smtClean="0">
              <a:cs typeface="B Zar" pitchFamily="2" charset="-78"/>
            </a:endParaRPr>
          </a:p>
          <a:p>
            <a:pPr lvl="0">
              <a:lnSpc>
                <a:spcPct val="150000"/>
              </a:lnSpc>
            </a:pPr>
            <a:r>
              <a:rPr lang="fa-IR" sz="1600" b="1" dirty="0" smtClean="0">
                <a:cs typeface="B Zar" pitchFamily="2" charset="-78"/>
              </a:rPr>
              <a:t>44- تشکیل جلسات مشارکتی معلمان (گروه های آموزشی ) (</a:t>
            </a:r>
            <a:r>
              <a:rPr lang="en-US" sz="1600" b="1" dirty="0" smtClean="0">
                <a:cs typeface="B Zar" pitchFamily="2" charset="-78"/>
              </a:rPr>
              <a:t>Collaborative meeting</a:t>
            </a:r>
            <a:r>
              <a:rPr lang="fa-IR" sz="1600" b="1" dirty="0" smtClean="0">
                <a:cs typeface="B Zar" pitchFamily="2" charset="-78"/>
              </a:rPr>
              <a:t>) به صورت افقی و عمودی.</a:t>
            </a:r>
            <a:endParaRPr lang="en-US" sz="1600" b="1" dirty="0" smtClean="0">
              <a:cs typeface="B Zar" pitchFamily="2" charset="-78"/>
            </a:endParaRPr>
          </a:p>
          <a:p>
            <a:pPr lvl="0">
              <a:lnSpc>
                <a:spcPct val="150000"/>
              </a:lnSpc>
            </a:pPr>
            <a:r>
              <a:rPr lang="fa-IR" sz="1600" b="1" dirty="0" smtClean="0">
                <a:cs typeface="B Zar" pitchFamily="2" charset="-78"/>
              </a:rPr>
              <a:t>45- حضور معلمان قبل از دانش آموزان در کلاس و خروج بعد از دانش آموزان از کلاس .</a:t>
            </a:r>
            <a:endParaRPr lang="en-US" sz="1600" b="1" dirty="0" smtClean="0">
              <a:cs typeface="B Zar" pitchFamily="2" charset="-78"/>
            </a:endParaRPr>
          </a:p>
          <a:p>
            <a:pPr lvl="0">
              <a:lnSpc>
                <a:spcPct val="150000"/>
              </a:lnSpc>
            </a:pPr>
            <a:r>
              <a:rPr lang="fa-IR" sz="1600" b="1" dirty="0" smtClean="0">
                <a:cs typeface="B Zar" pitchFamily="2" charset="-78"/>
              </a:rPr>
              <a:t>46- مشارکت فعال معلمان در مراسم آغازین.</a:t>
            </a:r>
            <a:endParaRPr lang="en-US" sz="1600" b="1" dirty="0" smtClean="0">
              <a:cs typeface="B Zar" pitchFamily="2" charset="-78"/>
            </a:endParaRPr>
          </a:p>
          <a:p>
            <a:pPr lvl="0">
              <a:lnSpc>
                <a:spcPct val="150000"/>
              </a:lnSpc>
            </a:pPr>
            <a:r>
              <a:rPr lang="fa-IR" sz="1600" b="1" dirty="0" smtClean="0">
                <a:cs typeface="B Zar" pitchFamily="2" charset="-78"/>
              </a:rPr>
              <a:t>47- حفظ کردن و اجرای همگانی سرود ملی کشور امارات عربی متحده و جمهوری اسلامی ایران.</a:t>
            </a:r>
            <a:endParaRPr lang="en-US" sz="1600" b="1" dirty="0" smtClean="0">
              <a:cs typeface="B Zar" pitchFamily="2" charset="-78"/>
            </a:endParaRPr>
          </a:p>
          <a:p>
            <a:pPr lvl="0">
              <a:lnSpc>
                <a:spcPct val="150000"/>
              </a:lnSpc>
            </a:pPr>
            <a:r>
              <a:rPr lang="fa-IR" sz="1600" b="1" dirty="0" smtClean="0">
                <a:cs typeface="B Zar" pitchFamily="2" charset="-78"/>
              </a:rPr>
              <a:t>48- آشنایی دانش آموزان با فرهنگ و تاریخ امارات و توانایی برقرار ارتباط با محیط بیرونی مدرسه .</a:t>
            </a:r>
            <a:endParaRPr lang="en-US" sz="1600" b="1" dirty="0" smtClean="0">
              <a:cs typeface="B Zar" pitchFamily="2" charset="-78"/>
            </a:endParaRPr>
          </a:p>
          <a:p>
            <a:pPr lvl="0">
              <a:lnSpc>
                <a:spcPct val="150000"/>
              </a:lnSpc>
            </a:pPr>
            <a:r>
              <a:rPr lang="fa-IR" sz="1600" b="1" dirty="0" smtClean="0">
                <a:cs typeface="B Zar" pitchFamily="2" charset="-78"/>
              </a:rPr>
              <a:t>49- تقویت دروس عربی و زبان پیشرفت مشهود این دروس در رفتار دانش آموزان .</a:t>
            </a:r>
            <a:endParaRPr lang="en-US" sz="1600" b="1" dirty="0" smtClean="0">
              <a:cs typeface="B Zar" pitchFamily="2" charset="-78"/>
            </a:endParaRPr>
          </a:p>
          <a:p>
            <a:pPr lvl="0">
              <a:lnSpc>
                <a:spcPct val="150000"/>
              </a:lnSpc>
            </a:pPr>
            <a:r>
              <a:rPr lang="fa-IR" sz="1600" b="1" dirty="0" smtClean="0">
                <a:cs typeface="B Zar" pitchFamily="2" charset="-78"/>
              </a:rPr>
              <a:t>50- تشکیل انجمن های آموزشی ، فرهنگی – هنری دانش آموزان که با مشارکت خودشان اداره شود. (انجمن محیط زیست و ...).</a:t>
            </a:r>
            <a:endParaRPr lang="en-US" sz="1600" b="1" dirty="0">
              <a:cs typeface="B Zar" pitchFamily="2" charset="-78"/>
            </a:endParaRPr>
          </a:p>
        </p:txBody>
      </p:sp>
    </p:spTree>
  </p:cSld>
  <p:clrMapOvr>
    <a:masterClrMapping/>
  </p:clrMapOvr>
  <p:transition spd="med">
    <p:push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نكات كليدي در كسب رتبه  </a:t>
            </a:r>
            <a:r>
              <a:rPr lang="en-US" sz="2800" b="1" dirty="0" smtClean="0">
                <a:solidFill>
                  <a:schemeClr val="tx1"/>
                </a:solidFill>
              </a:rPr>
              <a:t>GOOD </a:t>
            </a:r>
            <a:r>
              <a:rPr lang="fa-IR" sz="2800" dirty="0" smtClean="0">
                <a:solidFill>
                  <a:schemeClr val="tx1"/>
                </a:solidFill>
              </a:rPr>
              <a:t>  </a:t>
            </a:r>
            <a:r>
              <a:rPr lang="fa-IR" sz="2800" b="1" dirty="0" smtClean="0">
                <a:solidFill>
                  <a:schemeClr val="tx1"/>
                </a:solidFill>
                <a:cs typeface="B Titr" pitchFamily="2" charset="-78"/>
              </a:rPr>
              <a:t>و</a:t>
            </a:r>
            <a:r>
              <a:rPr lang="fa-IR" sz="2800" dirty="0" smtClean="0">
                <a:solidFill>
                  <a:schemeClr val="tx1"/>
                </a:solidFill>
              </a:rPr>
              <a:t> </a:t>
            </a:r>
            <a:r>
              <a:rPr lang="en-US" sz="2800" b="1" dirty="0" smtClean="0">
                <a:solidFill>
                  <a:schemeClr val="tx1"/>
                </a:solidFill>
              </a:rPr>
              <a:t>Outstanding </a:t>
            </a:r>
            <a:r>
              <a:rPr lang="fa-IR" sz="2800" b="1" dirty="0" smtClean="0">
                <a:solidFill>
                  <a:schemeClr val="tx1"/>
                </a:solidFill>
                <a:cs typeface="B Titr" pitchFamily="2" charset="-78"/>
              </a:rPr>
              <a:t>ٍَِ‍</a:t>
            </a:r>
            <a:endParaRPr lang="en-US" sz="2800" b="1" dirty="0" smtClean="0">
              <a:solidFill>
                <a:schemeClr val="tx1"/>
              </a:solidFill>
              <a:cs typeface="B Titr" pitchFamily="2" charset="-78"/>
            </a:endParaRPr>
          </a:p>
        </p:txBody>
      </p:sp>
      <p:sp>
        <p:nvSpPr>
          <p:cNvPr id="4" name="Rectangle 3"/>
          <p:cNvSpPr/>
          <p:nvPr/>
        </p:nvSpPr>
        <p:spPr>
          <a:xfrm>
            <a:off x="0" y="1142984"/>
            <a:ext cx="9144000" cy="5262979"/>
          </a:xfrm>
          <a:prstGeom prst="rect">
            <a:avLst/>
          </a:prstGeom>
          <a:noFill/>
        </p:spPr>
        <p:txBody>
          <a:bodyPr wrap="square" lIns="91440" tIns="45720" rIns="91440" bIns="45720">
            <a:spAutoFit/>
          </a:bodyPr>
          <a:lstStyle/>
          <a:p>
            <a:pPr lvl="0">
              <a:lnSpc>
                <a:spcPct val="150000"/>
              </a:lnSpc>
            </a:pPr>
            <a:r>
              <a:rPr lang="fa-IR" sz="1600" dirty="0" smtClean="0">
                <a:cs typeface="B Zar" pitchFamily="2" charset="-78"/>
              </a:rPr>
              <a:t>51</a:t>
            </a:r>
            <a:r>
              <a:rPr lang="fa-IR" sz="1600" b="1" dirty="0" smtClean="0">
                <a:cs typeface="B Zar" pitchFamily="2" charset="-78"/>
              </a:rPr>
              <a:t>- تقویت روحیه و آگاهی های مذهبی دانش آموزان .</a:t>
            </a:r>
            <a:endParaRPr lang="en-US" sz="1600" b="1" dirty="0" smtClean="0">
              <a:cs typeface="B Zar" pitchFamily="2" charset="-78"/>
            </a:endParaRPr>
          </a:p>
          <a:p>
            <a:pPr lvl="0">
              <a:lnSpc>
                <a:spcPct val="150000"/>
              </a:lnSpc>
            </a:pPr>
            <a:r>
              <a:rPr lang="fa-IR" sz="1600" b="1" dirty="0" smtClean="0">
                <a:cs typeface="B Zar" pitchFamily="2" charset="-78"/>
              </a:rPr>
              <a:t>52- توجه به امر پژوهش و تقویت ان به ویژه در ابتدایی.</a:t>
            </a:r>
            <a:endParaRPr lang="en-US" sz="1600" b="1" dirty="0" smtClean="0">
              <a:cs typeface="B Zar" pitchFamily="2" charset="-78"/>
            </a:endParaRPr>
          </a:p>
          <a:p>
            <a:pPr lvl="0">
              <a:lnSpc>
                <a:spcPct val="150000"/>
              </a:lnSpc>
            </a:pPr>
            <a:r>
              <a:rPr lang="fa-IR" sz="1600" b="1" dirty="0" smtClean="0">
                <a:cs typeface="B Zar" pitchFamily="2" charset="-78"/>
              </a:rPr>
              <a:t>53- برگزاری مسابقات علمی و ورزشی با سایر مدارس ایرانی و خارجی .</a:t>
            </a:r>
            <a:endParaRPr lang="en-US" sz="1600" b="1" dirty="0" smtClean="0">
              <a:cs typeface="B Zar" pitchFamily="2" charset="-78"/>
            </a:endParaRPr>
          </a:p>
          <a:p>
            <a:pPr lvl="0">
              <a:lnSpc>
                <a:spcPct val="150000"/>
              </a:lnSpc>
            </a:pPr>
            <a:r>
              <a:rPr lang="fa-IR" sz="1600" b="1" dirty="0" smtClean="0">
                <a:cs typeface="B Zar" pitchFamily="2" charset="-78"/>
              </a:rPr>
              <a:t>54- کنترل دقیق حضور و غیاب دانش آموزان از طریق سیستم اتوماسیون اداری و ثبت نمودارها و چگونگی اطلاع به اولیا و نصب در کلاس درس .</a:t>
            </a:r>
            <a:endParaRPr lang="en-US" sz="1600" b="1" dirty="0" smtClean="0">
              <a:cs typeface="B Zar" pitchFamily="2" charset="-78"/>
            </a:endParaRPr>
          </a:p>
          <a:p>
            <a:pPr lvl="0">
              <a:lnSpc>
                <a:spcPct val="150000"/>
              </a:lnSpc>
            </a:pPr>
            <a:r>
              <a:rPr lang="fa-IR" sz="1600" b="1" dirty="0" smtClean="0">
                <a:cs typeface="B Zar" pitchFamily="2" charset="-78"/>
              </a:rPr>
              <a:t>55- اجرا و تحلیل آزمون های استاندارد بین المللی </a:t>
            </a:r>
            <a:r>
              <a:rPr lang="en-US" sz="1600" b="1" dirty="0" smtClean="0">
                <a:cs typeface="B Zar" pitchFamily="2" charset="-78"/>
              </a:rPr>
              <a:t>CAT</a:t>
            </a:r>
            <a:r>
              <a:rPr lang="en-US" sz="1600" b="1" baseline="-25000" dirty="0" smtClean="0">
                <a:cs typeface="B Zar" pitchFamily="2" charset="-78"/>
              </a:rPr>
              <a:t>4</a:t>
            </a:r>
            <a:r>
              <a:rPr lang="fa-IR" sz="1600" b="1" dirty="0" smtClean="0">
                <a:cs typeface="B Zar" pitchFamily="2" charset="-78"/>
              </a:rPr>
              <a:t> ، </a:t>
            </a:r>
            <a:r>
              <a:rPr lang="en-US" sz="1600" b="1" dirty="0" smtClean="0">
                <a:cs typeface="B Zar" pitchFamily="2" charset="-78"/>
              </a:rPr>
              <a:t>ACT</a:t>
            </a:r>
            <a:r>
              <a:rPr lang="fa-IR" sz="1600" b="1" dirty="0" smtClean="0">
                <a:cs typeface="B Zar" pitchFamily="2" charset="-78"/>
              </a:rPr>
              <a:t> و ... .</a:t>
            </a:r>
            <a:endParaRPr lang="en-US" sz="1600" b="1" dirty="0" smtClean="0">
              <a:cs typeface="B Zar" pitchFamily="2" charset="-78"/>
            </a:endParaRPr>
          </a:p>
          <a:p>
            <a:pPr lvl="0">
              <a:lnSpc>
                <a:spcPct val="150000"/>
              </a:lnSpc>
            </a:pPr>
            <a:r>
              <a:rPr lang="fa-IR" sz="1600" b="1" dirty="0" smtClean="0">
                <a:cs typeface="B Zar" pitchFamily="2" charset="-78"/>
              </a:rPr>
              <a:t>56- استفاده معلمان از نتایج ارزشیابی های کلاس درس در تنظیم طرح درس ها مشهود باشد.</a:t>
            </a:r>
            <a:endParaRPr lang="en-US" sz="1600" b="1" dirty="0" smtClean="0">
              <a:cs typeface="B Zar" pitchFamily="2" charset="-78"/>
            </a:endParaRPr>
          </a:p>
          <a:p>
            <a:pPr lvl="0">
              <a:lnSpc>
                <a:spcPct val="150000"/>
              </a:lnSpc>
            </a:pPr>
            <a:r>
              <a:rPr lang="fa-IR" sz="1600" b="1" dirty="0" smtClean="0">
                <a:cs typeface="B Zar" pitchFamily="2" charset="-78"/>
              </a:rPr>
              <a:t>57- به روز رسانی منابع کتابخانه و تهیه فرم نیاز سنجی کتابهای مورد نیاز با توجه گروه سنی دانش آموزان و رشته تدریس معلمان </a:t>
            </a:r>
            <a:endParaRPr lang="en-US" sz="1600" b="1" dirty="0" smtClean="0">
              <a:cs typeface="B Zar" pitchFamily="2" charset="-78"/>
            </a:endParaRPr>
          </a:p>
          <a:p>
            <a:pPr lvl="0">
              <a:lnSpc>
                <a:spcPct val="150000"/>
              </a:lnSpc>
            </a:pPr>
            <a:r>
              <a:rPr lang="fa-IR" sz="1600" b="1" dirty="0" smtClean="0">
                <a:cs typeface="B Zar" pitchFamily="2" charset="-78"/>
              </a:rPr>
              <a:t>58- گنجاندن زنگ کتابخوانی در برنامه کلاسی دانش آموزان.</a:t>
            </a:r>
            <a:endParaRPr lang="en-US" sz="1600" b="1" dirty="0" smtClean="0">
              <a:cs typeface="B Zar" pitchFamily="2" charset="-78"/>
            </a:endParaRPr>
          </a:p>
          <a:p>
            <a:pPr lvl="0">
              <a:lnSpc>
                <a:spcPct val="150000"/>
              </a:lnSpc>
            </a:pPr>
            <a:r>
              <a:rPr lang="fa-IR" sz="1600" b="1" dirty="0" smtClean="0">
                <a:cs typeface="B Zar" pitchFamily="2" charset="-78"/>
              </a:rPr>
              <a:t>59- استفاده دانش اموزان از روپوش در آزمایشگاه ، بررسی ایمنی (به روز بودن مواد شیمیایی ، جعبه کمک های اولیه ، تاریخ مصرف مواد ، دوش اضطراری ، تفکیک مواد شیمیایی قابل اشتعال و غیر قابل اشتعال در جعبه های جداگانه ).</a:t>
            </a:r>
            <a:endParaRPr lang="en-US" sz="1600" b="1" dirty="0" smtClean="0">
              <a:cs typeface="B Zar" pitchFamily="2" charset="-78"/>
            </a:endParaRPr>
          </a:p>
          <a:p>
            <a:pPr lvl="0">
              <a:lnSpc>
                <a:spcPct val="150000"/>
              </a:lnSpc>
            </a:pPr>
            <a:r>
              <a:rPr lang="fa-IR" sz="1600" b="1" dirty="0" smtClean="0">
                <a:cs typeface="B Zar" pitchFamily="2" charset="-78"/>
              </a:rPr>
              <a:t>60- توجه به شاخص های پیش دبستانی و تقویت مهارت دست ورزی در نوآموزان و توجه به رشد فردی و اجتماعی ، فرهنگی ، شناختی ، هنری ، ارتباطی و کلامی ) .</a:t>
            </a:r>
            <a:endParaRPr lang="en-US" sz="1600" b="1" dirty="0">
              <a:cs typeface="B Zar" pitchFamily="2" charset="-78"/>
            </a:endParaRPr>
          </a:p>
        </p:txBody>
      </p:sp>
    </p:spTree>
  </p:cSld>
  <p:clrMapOvr>
    <a:masterClrMapping/>
  </p:clrMapOvr>
  <p:transition spd="med">
    <p:push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1643042" y="1071546"/>
            <a:ext cx="7000924" cy="4893647"/>
          </a:xfrm>
          <a:prstGeom prst="rect">
            <a:avLst/>
          </a:prstGeom>
          <a:noFill/>
          <a:ln w="57150">
            <a:noFill/>
            <a:miter lim="800000"/>
            <a:headEnd/>
            <a:tailEnd/>
          </a:ln>
          <a:effectLst/>
          <a:scene3d>
            <a:camera prst="orthographicFront"/>
            <a:lightRig rig="threePt" dir="t"/>
          </a:scene3d>
          <a:sp3d>
            <a:bevelT w="152400" h="50800" prst="softRound"/>
          </a:sp3d>
        </p:spPr>
        <p:style>
          <a:lnRef idx="0">
            <a:scrgbClr r="0" g="0" b="0"/>
          </a:lnRef>
          <a:fillRef idx="1002">
            <a:schemeClr val="lt2"/>
          </a:fillRef>
          <a:effectRef idx="0">
            <a:scrgbClr r="0" g="0" b="0"/>
          </a:effectRef>
          <a:fontRef idx="major"/>
        </p:style>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50000"/>
              </a:lnSpc>
              <a:spcBef>
                <a:spcPct val="0"/>
              </a:spcBef>
              <a:spcAft>
                <a:spcPct val="0"/>
              </a:spcAft>
              <a:buClrTx/>
              <a:buSzTx/>
              <a:buFontTx/>
              <a:buNone/>
              <a:tabLst/>
            </a:pPr>
            <a:r>
              <a:rPr lang="fa-IR" sz="1600" b="1" dirty="0" smtClean="0">
                <a:solidFill>
                  <a:srgbClr val="000000"/>
                </a:solidFill>
                <a:latin typeface="Calibri" pitchFamily="34" charset="0"/>
                <a:ea typeface="Calibri" pitchFamily="34" charset="0"/>
                <a:cs typeface="B Zar" pitchFamily="2" charset="-78"/>
              </a:rPr>
              <a:t>در سال 1333 یعنی حدود 17 سال قبل از تشکیل کشور امارات عربی متحده ایرانیان ساکن در  شیخ نشین دبی از جناب شیخ راشد حاکم دبی تقاضا می کنند تا برای تحصیل فرزندانشان مدرسه ای ایرانی تأسیس شود. پس از موافقت وی و صدور مجوز وزارت فرهنگ ایران مدرسه ای تحت عنوان دبستان ایرانیان دبی در این شیخ نشین تأسیس  می شود. مدرسه در یک ساختمان کوچک و قدیمی از طرف یکی از تجار ایرانی(آقای حاج عبدالله کاظم) در اختیار هیأت فرهنگی ایران قرار می گیرد،آغاز بکار می کند. همزمان از طرف وزارت فرهنگ ایران کار احداث ساختمان مجهزی شروع و پس از اتمام آن در سال 1337 دبستان دبی به منطقه  بردبی (مینا بازار)منتقل  می شود. این دبستان در اولین سال تأسیس6 کلاسه بوده و حدود210 نفر دانش آموز دختر و پسر در آن مشغول تحصیل بوده اند کلاس ششم ابتدایی102 نفر دانش آموز داشته است که از این عده 8 نفر در امتحانات نهایی قبول شده و برای اولین بار گواهینامه ششم ابتدایی از سوی مقامات فرهنگی ایران به دانش آموزان ایرانی ساکن  شیخ نشین دبی داده می شود. </a:t>
            </a:r>
          </a:p>
          <a:p>
            <a:pPr algn="justLow" fontAlgn="base">
              <a:lnSpc>
                <a:spcPct val="150000"/>
              </a:lnSpc>
              <a:spcBef>
                <a:spcPct val="0"/>
              </a:spcBef>
              <a:spcAft>
                <a:spcPct val="0"/>
              </a:spcAft>
            </a:pPr>
            <a:r>
              <a:rPr lang="fa-IR" sz="1600" b="1" dirty="0" smtClean="0">
                <a:latin typeface="Calibri" pitchFamily="34" charset="0"/>
                <a:ea typeface="Calibri" pitchFamily="34" charset="0"/>
                <a:cs typeface="B Zar" pitchFamily="2" charset="-78"/>
              </a:rPr>
              <a:t>سربرگ کارنامه دانش آموزان و مکاتبات اداری نشان می دهد تا سال 46-1345 آموزشگاه با نام مدرسه ایرانیان دبی زیر نظر اداره فرهنگ بنادر جنوب (بوشهر) فعالیت می کرده است. </a:t>
            </a: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تاريخچه ي مدارس ايراني در امارات عربي متحده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14480" y="1071546"/>
            <a:ext cx="6929486" cy="5170646"/>
          </a:xfrm>
          <a:prstGeom prst="rect">
            <a:avLst/>
          </a:prstGeom>
          <a:noFill/>
          <a:ln>
            <a:noFill/>
          </a:ln>
          <a:scene3d>
            <a:camera prst="orthographicFront"/>
            <a:lightRig rig="threePt" dir="t"/>
          </a:scene3d>
          <a:sp3d>
            <a:bevelT w="114300" prst="hardEdge"/>
          </a:sp3d>
        </p:spPr>
        <p:style>
          <a:lnRef idx="3">
            <a:schemeClr val="lt1"/>
          </a:lnRef>
          <a:fillRef idx="1">
            <a:schemeClr val="dk1"/>
          </a:fillRef>
          <a:effectRef idx="1">
            <a:schemeClr val="dk1"/>
          </a:effectRef>
          <a:fontRef idx="minor">
            <a:schemeClr val="lt1"/>
          </a:fontRef>
        </p:style>
        <p:txBody>
          <a:bodyPr wrap="square">
            <a:spAutoFit/>
          </a:bodyPr>
          <a:lstStyle/>
          <a:p>
            <a:pPr algn="justLow">
              <a:lnSpc>
                <a:spcPct val="200000"/>
              </a:lnSpc>
            </a:pPr>
            <a:r>
              <a:rPr lang="fa-IR" sz="1500" b="1" dirty="0" smtClean="0">
                <a:solidFill>
                  <a:schemeClr val="tx1"/>
                </a:solidFill>
                <a:latin typeface="Calibri" pitchFamily="34" charset="0"/>
                <a:ea typeface="Calibri" pitchFamily="34" charset="0"/>
                <a:cs typeface="B Zar" pitchFamily="2" charset="-78"/>
              </a:rPr>
              <a:t>با بررسی مکاتبات می توان دریافت که پس از سال1349(سال تأسیس کشور امارات عربی متحده)سرپرستی مدارس ایران در امارات عربی متحده ایجاد، و عهده دار اداره و توسعه مدارس ایرانی درشیخ نشینها شده است. در چند سال آغاز فعالیت سرپرستی مدارس، مسئولیت فرهنگی کنسولگری با سرپرستی مدارس ایرانی نیز بوده است و پس از آن سرپرست مدارس جمهوری اسلامی ایران در امارات عربی متحده توسط وزارت آموزش و پرورش تعیین می شود و اداره و توسعه مدارس ایرانی را در شیخ نشینها برعهده دارد. تا سال 59-1358 شمسی مدارس ایرانی به صورت مختلط اداره می شده است. مدارس در سال 1342 با ایجاد اولین کلاس دبیرستانی به صورت ضمیمه مدرسه ایرانیان دبی آموزش متوسطه نیز در این امارت دایر می شود. پس از توسعه این آموزشگاهها در سال 1348 مجموع کلاسهای دبیرستانی تحت عنوان دبیرستان ایرانیان دبی به طور مستقل در منطقه کرامه – خیابان خالدبن ولید – مقابل کنسولگری پاکستان در محل فعلی مجتمع آموزشی نمونه توحید دختران استقرار می یابد. در سال 51-1350 با تعیین نظام آموزشی در ایران و ایجاد دوره</a:t>
            </a:r>
            <a:endParaRPr lang="en-US" sz="1500" b="1" dirty="0">
              <a:solidFill>
                <a:schemeClr val="tx1"/>
              </a:solidFill>
              <a:latin typeface="Calibri" pitchFamily="34" charset="0"/>
              <a:ea typeface="Calibri" pitchFamily="34" charset="0"/>
              <a:cs typeface="B Zar" pitchFamily="2" charset="-78"/>
            </a:endParaRPr>
          </a:p>
        </p:txBody>
      </p:sp>
      <p:sp>
        <p:nvSpPr>
          <p:cNvPr id="6" name="Rectangle 5"/>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تاريخچه ي مدارس ايراني در امارات عربي متحده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0" y="862972"/>
            <a:ext cx="8991600" cy="4031873"/>
          </a:xfrm>
          <a:prstGeom prst="rect">
            <a:avLst/>
          </a:prstGeom>
          <a:noFill/>
          <a:ln>
            <a:noFill/>
            <a:headEnd/>
            <a:tailEnd/>
          </a:ln>
          <a:scene3d>
            <a:camera prst="orthographicFront"/>
            <a:lightRig rig="threePt" dir="t"/>
          </a:scene3d>
          <a:sp3d>
            <a:bevelT prst="relaxedInset"/>
          </a:sp3d>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marR="0" lvl="0" indent="0" algn="justLow" fontAlgn="base">
              <a:lnSpc>
                <a:spcPct val="200000"/>
              </a:lnSpc>
              <a:spcBef>
                <a:spcPct val="0"/>
              </a:spcBef>
              <a:spcAft>
                <a:spcPct val="0"/>
              </a:spcAft>
              <a:buClrTx/>
              <a:buSzTx/>
              <a:buFontTx/>
              <a:buNone/>
              <a:tabLst/>
            </a:pPr>
            <a:r>
              <a:rPr lang="fa-IR" sz="1600" b="1" dirty="0" smtClean="0">
                <a:solidFill>
                  <a:schemeClr val="tx1"/>
                </a:solidFill>
                <a:latin typeface="Calibri" pitchFamily="34" charset="0"/>
                <a:ea typeface="Calibri" pitchFamily="34" charset="0"/>
                <a:cs typeface="B Zar" pitchFamily="2" charset="-78"/>
              </a:rPr>
              <a:t>راهنمایی تحصیلی نخستین کلاس راهنمایی به صورت ضمیمه مدرسه ایرانیان دبی تشکیل و شروع به فعالیت می کند. تا سال1353 دبیرستان ایرانیان دارای نظام قدیم متوسطه(نظام قبل از سال 51-50) بوده در این سال با توسعه نظام جدید (دوره راهنمایی) اولین کلاس راهنمایی تحصیلی در دبیرستان تأسیس می شود و از آن پس، مدرسه راهنمایی و دبیرستان در یک مکان به فعالیت خود ادامه  می دهند. دوره متوسطه نظری به تدریج جای نظام قدیم دبیرستان را می گیرد و دبیرستان در   رشته های ریاضی فیزیک، علوم تجربی فرهنگ و ادب، اقتصاد و علوم اجتماعی، خدمات، بانکداری و بازرگانی دانش آموز می پذیرد از آن پس هم مدرسه راهنمایی تحصیلی و دبیرستان نظام جدید در یک واحد آموزشی و تحت عنوان دبیرستان ایرانیان دبی به طور مختلط(دختر و پسر) فعالیت می کند. در سال 1359 پس از استقرار جمهوری اسلامی، دبیرستان از نظر جنسی تفکیک شده و دبیرستان مستقل دخترانه نیز تأسیس  می شود. </a:t>
            </a: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تاريخچه ي مدارس ايراني در امارات عربي متحده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41023"/>
            <a:ext cx="9144000" cy="4212692"/>
          </a:xfrm>
          <a:prstGeom prst="rect">
            <a:avLst/>
          </a:prstGeom>
          <a:noFill/>
          <a:ln>
            <a:noFill/>
          </a:ln>
          <a:effectLst>
            <a:outerShdw blurRad="57150" dist="38100" dir="5400000" algn="ctr" rotWithShape="0">
              <a:schemeClr val="accent2">
                <a:alpha val="48000"/>
              </a:schemeClr>
            </a:outerShdw>
          </a:effectLst>
        </p:spPr>
        <p:style>
          <a:lnRef idx="1">
            <a:schemeClr val="accent4"/>
          </a:lnRef>
          <a:fillRef idx="3">
            <a:schemeClr val="accent4"/>
          </a:fillRef>
          <a:effectRef idx="2">
            <a:schemeClr val="accent4"/>
          </a:effectRef>
          <a:fontRef idx="minor">
            <a:schemeClr val="lt1"/>
          </a:fontRef>
        </p:style>
        <p:txBody>
          <a:bodyPr wrap="square">
            <a:spAutoFit/>
          </a:bodyPr>
          <a:lstStyle/>
          <a:p>
            <a:pPr algn="justLow">
              <a:lnSpc>
                <a:spcPct val="150000"/>
              </a:lnSpc>
            </a:pPr>
            <a:r>
              <a:rPr lang="fa-IR" b="1" dirty="0" smtClean="0">
                <a:solidFill>
                  <a:schemeClr val="tx1"/>
                </a:solidFill>
                <a:latin typeface="Calibri" pitchFamily="34" charset="0"/>
                <a:ea typeface="Calibri" pitchFamily="34" charset="0"/>
                <a:cs typeface="B Zar" pitchFamily="2" charset="-78"/>
              </a:rPr>
              <a:t>دبیرستانی از حدود 60-1359 با نام جدید دبیرستان شهید محمد باقر صدر به فعالیتهای خود ادامه می دهد تا اینکه در سال 63-1362 مدرسه راهنمایی تحصیلی از آن منفک می شود و با عنوان مدرسه راهنمایی تحصیلی پسرانه ایرانیان دبی به کار خود ادامه می دهد. دقیقاً معلوم نیست که از چه تاریخی مدرسه راهنمایی تحصیلی مذکور به مدرسه راهنمایی تحصیلی بوعلی سینا تغییر نام داده ولی به قرینه می توان دریافت که در همان فاصله در سالهای 62 الی 65 این تغییر نام واقع شده است. با استقلال مدرسه راهنمایی تحصیلی در دبیرستان شهید محمد باقر صدر در سال اول رشته اتومکانیک 32 هنرجو پذیرفته می شود و با اینکار هنرستان ضمیمه در جوار دبیرستان به وجود می آید هنرستان تا سال 68-67 فعالیت می کند و با فارغ التحصیل شده90 نفر هنرجو در سال چهارم کلاسهای هنرستان تعطیل می شود. دبیرستان و مدرسه راهنمایی تحصیلی فقط در سال 63-62 به مدت یک سال بطور مستقل با مدیر مستقل فعالیت می کنند و پس از آن تا سال تحصیلی 71-70 مجدداً با یک مدیر اداره می شوند. </a:t>
            </a: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تاريخچه ي مدارس ايراني در امارات عربي متحده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142984"/>
            <a:ext cx="8991600" cy="4501232"/>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a:spAutoFit/>
          </a:bodyPr>
          <a:lstStyle/>
          <a:p>
            <a:pPr algn="just">
              <a:lnSpc>
                <a:spcPct val="200000"/>
              </a:lnSpc>
            </a:pPr>
            <a:r>
              <a:rPr lang="fa-IR" sz="1400" b="1" dirty="0" smtClean="0">
                <a:solidFill>
                  <a:schemeClr val="tx1"/>
                </a:solidFill>
                <a:latin typeface="Calibri" pitchFamily="34" charset="0"/>
                <a:ea typeface="Calibri" pitchFamily="34" charset="0"/>
                <a:cs typeface="B Zar" pitchFamily="2" charset="-78"/>
              </a:rPr>
              <a:t> با تعطیل شدن کلاسهای هنرستان در دبیرستان فقط رشته های ریاضی فیزیک، علوم تجربی، فرهنگ و ادب و اقتصاد و علوم اجتماعی فعال باقی می ماند. در سال تحصیلی 71-70 این دو مدرسه باز مستقل شده و با مدیر مستقل به فعالیت خود ادامه می دهند تا اینکه در سال 75-74 با تکمیل ساختمان مجتمع سلمان فارسی مجتمع به فعالیتهای خود ادامه می دهند. در سال 1359 پس از تفکیک دانش آموزان دختر و پسر و ایجاد دبیرستان دخترانه این دبیرستان با نام دبیرستان خدیجه کبری(س) فعالیت می کند تقریباً به طور همزمان مدرسه راهنمایی تحصیلی دخترانه با نام مدرسه راهنمایی زهرا(س) و دبیرستان خدیجه کبری(س) به صورت مجتمع و با عنوان مجتمع آموزشی خدیجه کبری(س) اداره   می شود. در حال حاضر در امارات حدود 5000 دانش آموز در مدارس ایرانی در مجتمع های آموزشی دبی، شارجه و ابوظبی مشغول تحصیل هستند . از لحاظ ساختمانی مدارس جمهوری اسلامی ایران در سالهای اخیر توسعه و بهسازی چشمگیری داشته و اکثر آنها در مرکز شهر وجود دارند از جهت تعمیرات، بهسازی، محوطه سازی و ساختار و تجهیز کارگاه، آزمایشگاه و کتابخانه و ارتباطات الکترونیکی و ارتباط با اینترنت هر ساله اقدامات مؤثری بعمل آمده و مدارس جمهوری اسلامی ایران مایه افتخار ملت و دولت جمهوری اسلامی ایران می باشند در این قسمت مجتمع های موجود مختصراً معرفی می شوند</a:t>
            </a: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تاريخچه ي مدارس ايراني در امارات عربي متحده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مدارس ايراني در امارات عربي متحده در يك نگاه  </a:t>
            </a:r>
            <a:endParaRPr lang="en-US" sz="2800" b="1" dirty="0" smtClean="0">
              <a:solidFill>
                <a:schemeClr val="tx1"/>
              </a:solidFill>
              <a:cs typeface="B Titr" pitchFamily="2" charset="-78"/>
            </a:endParaRPr>
          </a:p>
        </p:txBody>
      </p:sp>
      <p:graphicFrame>
        <p:nvGraphicFramePr>
          <p:cNvPr id="6" name="Table 5"/>
          <p:cNvGraphicFramePr>
            <a:graphicFrameLocks noGrp="1"/>
          </p:cNvGraphicFramePr>
          <p:nvPr>
            <p:extLst>
              <p:ext uri="{D42A27DB-BD31-4B8C-83A1-F6EECF244321}">
                <p14:modId xmlns:p14="http://schemas.microsoft.com/office/powerpoint/2010/main" val="1909664582"/>
              </p:ext>
            </p:extLst>
          </p:nvPr>
        </p:nvGraphicFramePr>
        <p:xfrm>
          <a:off x="1179310" y="1071546"/>
          <a:ext cx="7678971" cy="4500595"/>
        </p:xfrm>
        <a:graphic>
          <a:graphicData uri="http://schemas.openxmlformats.org/drawingml/2006/table">
            <a:tbl>
              <a:tblPr rtl="1"/>
              <a:tblGrid>
                <a:gridCol w="500571"/>
                <a:gridCol w="2581938"/>
                <a:gridCol w="1060896"/>
                <a:gridCol w="2811898"/>
                <a:gridCol w="723668"/>
              </a:tblGrid>
              <a:tr h="409145">
                <a:tc>
                  <a:txBody>
                    <a:bodyPr/>
                    <a:lstStyle/>
                    <a:p>
                      <a:pPr algn="ctr" rtl="1">
                        <a:lnSpc>
                          <a:spcPct val="150000"/>
                        </a:lnSpc>
                        <a:spcAft>
                          <a:spcPts val="0"/>
                        </a:spcAft>
                      </a:pPr>
                      <a:r>
                        <a:rPr lang="fa-IR" sz="1200" dirty="0">
                          <a:latin typeface="Calibri"/>
                          <a:ea typeface="Calibri"/>
                          <a:cs typeface="B Jadid"/>
                        </a:rPr>
                        <a:t>رديف</a:t>
                      </a:r>
                      <a:endParaRPr lang="en-US" sz="12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1600" dirty="0">
                          <a:latin typeface="Calibri"/>
                          <a:ea typeface="Calibri"/>
                          <a:cs typeface="B Jadid"/>
                        </a:rPr>
                        <a:t>نام مجتمع</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1600" dirty="0">
                          <a:latin typeface="Calibri"/>
                          <a:ea typeface="Calibri"/>
                          <a:cs typeface="B Jadid"/>
                        </a:rPr>
                        <a:t>مقطع</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1600" dirty="0">
                          <a:latin typeface="Calibri"/>
                          <a:ea typeface="Calibri"/>
                          <a:cs typeface="B Jadid"/>
                        </a:rPr>
                        <a:t>رشته هاي موجود</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1600" dirty="0">
                          <a:latin typeface="Calibri"/>
                          <a:ea typeface="Calibri"/>
                          <a:cs typeface="B Jadid"/>
                        </a:rPr>
                        <a:t>امارت</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145">
                <a:tc>
                  <a:txBody>
                    <a:bodyPr/>
                    <a:lstStyle/>
                    <a:p>
                      <a:pPr algn="ctr" rtl="1">
                        <a:lnSpc>
                          <a:spcPct val="115000"/>
                        </a:lnSpc>
                        <a:spcAft>
                          <a:spcPts val="0"/>
                        </a:spcAft>
                      </a:pPr>
                      <a:r>
                        <a:rPr lang="ar-SA" sz="1600" b="1" dirty="0">
                          <a:solidFill>
                            <a:srgbClr val="000000"/>
                          </a:solidFill>
                          <a:latin typeface="Calibri"/>
                          <a:ea typeface="Calibri"/>
                          <a:cs typeface="B Zar"/>
                        </a:rPr>
                        <a:t>1</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توحید </a:t>
                      </a:r>
                      <a:r>
                        <a:rPr kumimoji="0" lang="ar-SA" sz="1600" b="1" i="0" u="none" strike="noStrike" kern="1200" cap="none" spc="0" normalizeH="0" baseline="0" noProof="0" dirty="0" smtClean="0">
                          <a:ln>
                            <a:noFill/>
                          </a:ln>
                          <a:solidFill>
                            <a:srgbClr val="000000"/>
                          </a:solidFill>
                          <a:effectLst/>
                          <a:uLnTx/>
                          <a:uFillTx/>
                          <a:latin typeface="+mn-lt"/>
                          <a:ea typeface="Calibri"/>
                          <a:cs typeface="B Zar"/>
                        </a:rPr>
                        <a:t>پسران </a:t>
                      </a:r>
                      <a:r>
                        <a:rPr lang="fa-IR" sz="1600" b="1" dirty="0" smtClean="0">
                          <a:solidFill>
                            <a:srgbClr val="000000"/>
                          </a:solidFill>
                          <a:latin typeface="Calibri"/>
                          <a:ea typeface="Calibri"/>
                          <a:cs typeface="B Zar"/>
                        </a:rPr>
                        <a:t>(</a:t>
                      </a:r>
                      <a:r>
                        <a:rPr lang="ar-SA" sz="1600" b="1" dirty="0" smtClean="0">
                          <a:solidFill>
                            <a:srgbClr val="000000"/>
                          </a:solidFill>
                          <a:latin typeface="Calibri"/>
                          <a:ea typeface="Calibri"/>
                          <a:cs typeface="B Zar"/>
                        </a:rPr>
                        <a:t>نمونه و</a:t>
                      </a:r>
                      <a:r>
                        <a:rPr lang="fa-IR" sz="1600" b="1" dirty="0" smtClean="0">
                          <a:solidFill>
                            <a:srgbClr val="000000"/>
                          </a:solidFill>
                          <a:latin typeface="Calibri"/>
                          <a:ea typeface="Calibri"/>
                          <a:cs typeface="B Zar"/>
                        </a:rPr>
                        <a:t> </a:t>
                      </a:r>
                      <a:r>
                        <a:rPr lang="ar-SA" sz="1600" b="1" dirty="0" smtClean="0">
                          <a:solidFill>
                            <a:srgbClr val="000000"/>
                          </a:solidFill>
                          <a:latin typeface="Calibri"/>
                          <a:ea typeface="Calibri"/>
                          <a:cs typeface="B Zar"/>
                        </a:rPr>
                        <a:t> </a:t>
                      </a:r>
                      <a:r>
                        <a:rPr lang="ar-SA" sz="1600" b="1" dirty="0">
                          <a:solidFill>
                            <a:srgbClr val="000000"/>
                          </a:solidFill>
                          <a:latin typeface="Calibri"/>
                          <a:ea typeface="Calibri"/>
                          <a:cs typeface="B Zar"/>
                        </a:rPr>
                        <a:t>بين </a:t>
                      </a:r>
                      <a:r>
                        <a:rPr lang="ar-SA" sz="1600" b="1" dirty="0" smtClean="0">
                          <a:solidFill>
                            <a:srgbClr val="000000"/>
                          </a:solidFill>
                          <a:latin typeface="Calibri"/>
                          <a:ea typeface="Calibri"/>
                          <a:cs typeface="B Zar"/>
                        </a:rPr>
                        <a:t>الملل</a:t>
                      </a:r>
                      <a:r>
                        <a:rPr lang="fa-IR" sz="1600" b="1" dirty="0" smtClean="0">
                          <a:solidFill>
                            <a:srgbClr val="000000"/>
                          </a:solidFill>
                          <a:latin typeface="Calibri"/>
                          <a:ea typeface="Calibri"/>
                          <a:cs typeface="B Zar"/>
                        </a:rPr>
                        <a:t>)</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کلیه مقاطع</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تجربی - ریاضی </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دبی</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145">
                <a:tc>
                  <a:txBody>
                    <a:bodyPr/>
                    <a:lstStyle/>
                    <a:p>
                      <a:pPr algn="ctr">
                        <a:lnSpc>
                          <a:spcPct val="115000"/>
                        </a:lnSpc>
                        <a:spcAft>
                          <a:spcPts val="0"/>
                        </a:spcAft>
                      </a:pPr>
                      <a:r>
                        <a:rPr lang="ar-SA" sz="1600" b="1">
                          <a:solidFill>
                            <a:srgbClr val="000000"/>
                          </a:solidFill>
                          <a:latin typeface="Calibri"/>
                          <a:ea typeface="Calibri"/>
                          <a:cs typeface="B Zar"/>
                        </a:rPr>
                        <a:t>2</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توحید </a:t>
                      </a:r>
                      <a:r>
                        <a:rPr lang="ar-SA" sz="1600" b="1" dirty="0" smtClean="0">
                          <a:solidFill>
                            <a:srgbClr val="000000"/>
                          </a:solidFill>
                          <a:latin typeface="Calibri"/>
                          <a:ea typeface="Calibri"/>
                          <a:cs typeface="B Zar"/>
                        </a:rPr>
                        <a:t>دختران</a:t>
                      </a:r>
                      <a:r>
                        <a:rPr lang="fa-IR" sz="1600" b="1" dirty="0" smtClean="0">
                          <a:solidFill>
                            <a:srgbClr val="000000"/>
                          </a:solidFill>
                          <a:latin typeface="Calibri"/>
                          <a:ea typeface="Calibri"/>
                          <a:cs typeface="B Zar"/>
                        </a:rPr>
                        <a:t> (</a:t>
                      </a:r>
                      <a:r>
                        <a:rPr kumimoji="0" lang="ar-SA" sz="1600" b="1" i="0" u="none" strike="noStrike" kern="1200" cap="none" spc="0" normalizeH="0" baseline="0" noProof="0" dirty="0" smtClean="0">
                          <a:ln>
                            <a:noFill/>
                          </a:ln>
                          <a:solidFill>
                            <a:srgbClr val="000000"/>
                          </a:solidFill>
                          <a:effectLst/>
                          <a:uLnTx/>
                          <a:uFillTx/>
                          <a:latin typeface="+mn-lt"/>
                          <a:ea typeface="Calibri"/>
                          <a:cs typeface="B Zar"/>
                        </a:rPr>
                        <a:t>نمونه </a:t>
                      </a:r>
                      <a:r>
                        <a:rPr kumimoji="0" lang="fa-IR" sz="1600" b="1" i="0" u="none" strike="noStrike" kern="1200" cap="none" spc="0" normalizeH="0" baseline="0" noProof="0" dirty="0" smtClean="0">
                          <a:ln>
                            <a:noFill/>
                          </a:ln>
                          <a:solidFill>
                            <a:srgbClr val="000000"/>
                          </a:solidFill>
                          <a:effectLst/>
                          <a:uLnTx/>
                          <a:uFillTx/>
                          <a:latin typeface="+mn-lt"/>
                          <a:ea typeface="Calibri"/>
                          <a:cs typeface="B Zar"/>
                        </a:rPr>
                        <a:t>)</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کلیه مقاطع</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تجربی -  ریاضی</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دبی</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145">
                <a:tc>
                  <a:txBody>
                    <a:bodyPr/>
                    <a:lstStyle/>
                    <a:p>
                      <a:pPr algn="ctr">
                        <a:lnSpc>
                          <a:spcPct val="115000"/>
                        </a:lnSpc>
                        <a:spcAft>
                          <a:spcPts val="0"/>
                        </a:spcAft>
                      </a:pPr>
                      <a:r>
                        <a:rPr lang="ar-SA" sz="1600" b="1">
                          <a:solidFill>
                            <a:srgbClr val="000000"/>
                          </a:solidFill>
                          <a:latin typeface="Calibri"/>
                          <a:ea typeface="Calibri"/>
                          <a:cs typeface="B Zar"/>
                        </a:rPr>
                        <a:t>3</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خدیجه كبري (س)</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کلیه مقاطع</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تجربی - ریاضی  </a:t>
                      </a:r>
                      <a:r>
                        <a:rPr lang="fa-IR" sz="1600" b="1" dirty="0" smtClean="0">
                          <a:solidFill>
                            <a:srgbClr val="000000"/>
                          </a:solidFill>
                          <a:latin typeface="Calibri"/>
                          <a:ea typeface="Calibri"/>
                          <a:cs typeface="B Zar"/>
                        </a:rPr>
                        <a:t>-</a:t>
                      </a:r>
                      <a:r>
                        <a:rPr lang="ar-SA" sz="1600" b="1" dirty="0" smtClean="0">
                          <a:solidFill>
                            <a:srgbClr val="000000"/>
                          </a:solidFill>
                          <a:latin typeface="Calibri"/>
                          <a:ea typeface="Calibri"/>
                          <a:cs typeface="B Zar"/>
                        </a:rPr>
                        <a:t>کاردانش</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دبی</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145">
                <a:tc>
                  <a:txBody>
                    <a:bodyPr/>
                    <a:lstStyle/>
                    <a:p>
                      <a:pPr algn="ctr">
                        <a:lnSpc>
                          <a:spcPct val="115000"/>
                        </a:lnSpc>
                        <a:spcAft>
                          <a:spcPts val="0"/>
                        </a:spcAft>
                      </a:pPr>
                      <a:r>
                        <a:rPr lang="ar-SA" sz="1600" b="1">
                          <a:solidFill>
                            <a:srgbClr val="000000"/>
                          </a:solidFill>
                          <a:latin typeface="Calibri"/>
                          <a:ea typeface="Calibri"/>
                          <a:cs typeface="B Zar"/>
                        </a:rPr>
                        <a:t>4</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سلمان فارسی</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کلیه مقاطع</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تجربی </a:t>
                      </a:r>
                      <a:r>
                        <a:rPr lang="ar-SA" sz="1600" b="1" dirty="0" smtClean="0">
                          <a:solidFill>
                            <a:srgbClr val="000000"/>
                          </a:solidFill>
                          <a:latin typeface="Calibri"/>
                          <a:ea typeface="Calibri"/>
                          <a:cs typeface="B Zar"/>
                        </a:rPr>
                        <a:t>– ریاضی</a:t>
                      </a:r>
                      <a:r>
                        <a:rPr lang="fa-IR" sz="1600" b="1" dirty="0" smtClean="0">
                          <a:solidFill>
                            <a:srgbClr val="000000"/>
                          </a:solidFill>
                          <a:latin typeface="Calibri"/>
                          <a:ea typeface="Calibri"/>
                          <a:cs typeface="B Zar"/>
                        </a:rPr>
                        <a:t> - </a:t>
                      </a:r>
                      <a:r>
                        <a:rPr lang="ar-SA" sz="1600" b="1" dirty="0" smtClean="0">
                          <a:solidFill>
                            <a:srgbClr val="000000"/>
                          </a:solidFill>
                          <a:latin typeface="Calibri"/>
                          <a:ea typeface="Calibri"/>
                          <a:cs typeface="B Zar"/>
                        </a:rPr>
                        <a:t> </a:t>
                      </a:r>
                      <a:r>
                        <a:rPr lang="ar-SA" sz="1600" b="1" dirty="0">
                          <a:solidFill>
                            <a:srgbClr val="000000"/>
                          </a:solidFill>
                          <a:latin typeface="Calibri"/>
                          <a:ea typeface="Calibri"/>
                          <a:cs typeface="B Zar"/>
                        </a:rPr>
                        <a:t>انسانی- کاردانش</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دبی</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145">
                <a:tc>
                  <a:txBody>
                    <a:bodyPr/>
                    <a:lstStyle/>
                    <a:p>
                      <a:pPr algn="ctr">
                        <a:lnSpc>
                          <a:spcPct val="115000"/>
                        </a:lnSpc>
                        <a:spcAft>
                          <a:spcPts val="0"/>
                        </a:spcAft>
                      </a:pPr>
                      <a:r>
                        <a:rPr lang="ar-SA" sz="1600" b="1">
                          <a:solidFill>
                            <a:srgbClr val="000000"/>
                          </a:solidFill>
                          <a:latin typeface="Calibri"/>
                          <a:ea typeface="Calibri"/>
                          <a:cs typeface="B Zar"/>
                        </a:rPr>
                        <a:t>5</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شارجه دختران</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کلیه مقاطع</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تجربی - ریاضی </a:t>
                      </a:r>
                      <a:r>
                        <a:rPr lang="fa-IR" sz="1600" b="1" dirty="0" smtClean="0">
                          <a:solidFill>
                            <a:srgbClr val="000000"/>
                          </a:solidFill>
                          <a:latin typeface="Calibri"/>
                          <a:ea typeface="Calibri"/>
                          <a:cs typeface="B Zar"/>
                        </a:rPr>
                        <a:t>- </a:t>
                      </a:r>
                      <a:r>
                        <a:rPr lang="ar-SA" sz="1600" b="1" dirty="0" smtClean="0">
                          <a:solidFill>
                            <a:srgbClr val="000000"/>
                          </a:solidFill>
                          <a:latin typeface="Calibri"/>
                          <a:ea typeface="Calibri"/>
                          <a:cs typeface="B Zar"/>
                        </a:rPr>
                        <a:t>انسانی- </a:t>
                      </a:r>
                      <a:r>
                        <a:rPr lang="ar-SA" sz="1600" b="1" dirty="0">
                          <a:solidFill>
                            <a:srgbClr val="000000"/>
                          </a:solidFill>
                          <a:latin typeface="Calibri"/>
                          <a:ea typeface="Calibri"/>
                          <a:cs typeface="B Zar"/>
                        </a:rPr>
                        <a:t>کاردانش</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شارجه</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145">
                <a:tc>
                  <a:txBody>
                    <a:bodyPr/>
                    <a:lstStyle/>
                    <a:p>
                      <a:pPr algn="ctr">
                        <a:lnSpc>
                          <a:spcPct val="115000"/>
                        </a:lnSpc>
                        <a:spcAft>
                          <a:spcPts val="0"/>
                        </a:spcAft>
                      </a:pPr>
                      <a:r>
                        <a:rPr lang="ar-SA" sz="1600" b="1">
                          <a:solidFill>
                            <a:srgbClr val="000000"/>
                          </a:solidFill>
                          <a:latin typeface="Calibri"/>
                          <a:ea typeface="Calibri"/>
                          <a:cs typeface="B Zar"/>
                        </a:rPr>
                        <a:t>6</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شارجه پسران</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کلیه مقاطع</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تجربی - ریاضی انسانی </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شارجه</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145">
                <a:tc>
                  <a:txBody>
                    <a:bodyPr/>
                    <a:lstStyle/>
                    <a:p>
                      <a:pPr algn="ctr">
                        <a:lnSpc>
                          <a:spcPct val="115000"/>
                        </a:lnSpc>
                        <a:spcAft>
                          <a:spcPts val="0"/>
                        </a:spcAft>
                      </a:pPr>
                      <a:r>
                        <a:rPr lang="ar-SA" sz="1600" b="1">
                          <a:solidFill>
                            <a:srgbClr val="000000"/>
                          </a:solidFill>
                          <a:latin typeface="Calibri"/>
                          <a:ea typeface="Calibri"/>
                          <a:cs typeface="B Zar"/>
                        </a:rPr>
                        <a:t>7</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امام خمینی(/ه)</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کلیه مقاطع</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تجربی - ریاضی انسانی</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ابوظبی</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145">
                <a:tc>
                  <a:txBody>
                    <a:bodyPr/>
                    <a:lstStyle/>
                    <a:p>
                      <a:pPr algn="ctr">
                        <a:lnSpc>
                          <a:spcPct val="115000"/>
                        </a:lnSpc>
                        <a:spcAft>
                          <a:spcPts val="0"/>
                        </a:spcAft>
                      </a:pPr>
                      <a:r>
                        <a:rPr lang="ar-SA" sz="1600" b="1">
                          <a:solidFill>
                            <a:srgbClr val="000000"/>
                          </a:solidFill>
                          <a:latin typeface="Calibri"/>
                          <a:ea typeface="Calibri"/>
                          <a:cs typeface="B Zar"/>
                        </a:rPr>
                        <a:t>8</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العین </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کلیه مقاطع</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تجربی </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العین </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145">
                <a:tc>
                  <a:txBody>
                    <a:bodyPr/>
                    <a:lstStyle/>
                    <a:p>
                      <a:pPr algn="ctr">
                        <a:lnSpc>
                          <a:spcPct val="115000"/>
                        </a:lnSpc>
                        <a:spcAft>
                          <a:spcPts val="0"/>
                        </a:spcAft>
                      </a:pPr>
                      <a:r>
                        <a:rPr lang="ar-SA" sz="1600" b="1">
                          <a:solidFill>
                            <a:srgbClr val="000000"/>
                          </a:solidFill>
                          <a:latin typeface="Calibri"/>
                          <a:ea typeface="Calibri"/>
                          <a:cs typeface="B Zar"/>
                        </a:rPr>
                        <a:t>9</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غیر انتفاعي </a:t>
                      </a:r>
                      <a:r>
                        <a:rPr lang="ar-SA" sz="1600" b="1" dirty="0" smtClean="0">
                          <a:solidFill>
                            <a:srgbClr val="000000"/>
                          </a:solidFill>
                          <a:latin typeface="Calibri"/>
                          <a:ea typeface="Calibri"/>
                          <a:cs typeface="B Zar"/>
                        </a:rPr>
                        <a:t>و</a:t>
                      </a:r>
                      <a:r>
                        <a:rPr lang="fa-IR" sz="1600" b="1" dirty="0" smtClean="0">
                          <a:solidFill>
                            <a:srgbClr val="000000"/>
                          </a:solidFill>
                          <a:latin typeface="Calibri"/>
                          <a:ea typeface="Calibri"/>
                          <a:cs typeface="B Zar"/>
                        </a:rPr>
                        <a:t> </a:t>
                      </a:r>
                      <a:r>
                        <a:rPr lang="ar-SA" sz="1600" b="1" dirty="0" smtClean="0">
                          <a:solidFill>
                            <a:srgbClr val="000000"/>
                          </a:solidFill>
                          <a:latin typeface="Calibri"/>
                          <a:ea typeface="Calibri"/>
                          <a:cs typeface="B Zar"/>
                        </a:rPr>
                        <a:t> </a:t>
                      </a:r>
                      <a:r>
                        <a:rPr lang="ar-SA" sz="1600" b="1" dirty="0">
                          <a:solidFill>
                            <a:srgbClr val="000000"/>
                          </a:solidFill>
                          <a:latin typeface="Calibri"/>
                          <a:ea typeface="Calibri"/>
                          <a:cs typeface="B Zar"/>
                        </a:rPr>
                        <a:t>بين الملل آداب</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a:solidFill>
                            <a:srgbClr val="000000"/>
                          </a:solidFill>
                          <a:latin typeface="Calibri"/>
                          <a:ea typeface="Calibri"/>
                          <a:cs typeface="B Zar"/>
                        </a:rPr>
                        <a:t>کلیه مقاطع</a:t>
                      </a:r>
                      <a:endParaRPr lang="en-US" sz="16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تجربی - ریاضی</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دبی</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145">
                <a:tc>
                  <a:txBody>
                    <a:bodyPr/>
                    <a:lstStyle/>
                    <a:p>
                      <a:pPr algn="ctr">
                        <a:lnSpc>
                          <a:spcPct val="115000"/>
                        </a:lnSpc>
                        <a:spcAft>
                          <a:spcPts val="0"/>
                        </a:spcAft>
                      </a:pPr>
                      <a:r>
                        <a:rPr lang="ar-SA" sz="1600" b="1" dirty="0">
                          <a:solidFill>
                            <a:srgbClr val="000000"/>
                          </a:solidFill>
                          <a:latin typeface="Calibri"/>
                          <a:ea typeface="Calibri"/>
                          <a:cs typeface="B Zar"/>
                        </a:rPr>
                        <a:t>10</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مسقط عمان</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کلیه مقاطع</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تجربی </a:t>
                      </a:r>
                      <a:r>
                        <a:rPr lang="ar-SA" sz="1600" b="1" dirty="0">
                          <a:solidFill>
                            <a:srgbClr val="000000"/>
                          </a:solidFill>
                          <a:latin typeface="Calibri"/>
                          <a:ea typeface="Calibri"/>
                          <a:cs typeface="Times New Roman"/>
                        </a:rPr>
                        <a:t>–</a:t>
                      </a:r>
                      <a:r>
                        <a:rPr lang="ar-SA" sz="1600" b="1" dirty="0">
                          <a:solidFill>
                            <a:srgbClr val="000000"/>
                          </a:solidFill>
                          <a:latin typeface="Calibri"/>
                          <a:ea typeface="Calibri"/>
                          <a:cs typeface="B Zar"/>
                        </a:rPr>
                        <a:t> ریاضی انسانی </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SA" sz="1600" b="1" dirty="0">
                          <a:solidFill>
                            <a:srgbClr val="000000"/>
                          </a:solidFill>
                          <a:latin typeface="Calibri"/>
                          <a:ea typeface="Calibri"/>
                          <a:cs typeface="B Zar"/>
                        </a:rPr>
                        <a:t>مسقط</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TextBox 1"/>
          <p:cNvSpPr txBox="1"/>
          <p:nvPr/>
        </p:nvSpPr>
        <p:spPr>
          <a:xfrm>
            <a:off x="1259632" y="5733256"/>
            <a:ext cx="6768752" cy="369332"/>
          </a:xfrm>
          <a:prstGeom prst="rect">
            <a:avLst/>
          </a:prstGeom>
          <a:noFill/>
        </p:spPr>
        <p:txBody>
          <a:bodyPr wrap="square" rtlCol="0">
            <a:spAutoFit/>
          </a:bodyPr>
          <a:lstStyle/>
          <a:p>
            <a:r>
              <a:rPr lang="fa-IR" dirty="0" smtClean="0">
                <a:cs typeface="B Titr" pitchFamily="2" charset="-78"/>
              </a:rPr>
              <a:t>11-مجتمع استثنایی احسان </a:t>
            </a:r>
            <a:r>
              <a:rPr lang="fa-IR" dirty="0">
                <a:solidFill>
                  <a:prstClr val="black"/>
                </a:solidFill>
                <a:cs typeface="B Titr" pitchFamily="2" charset="-78"/>
              </a:rPr>
              <a:t>که </a:t>
            </a:r>
            <a:r>
              <a:rPr lang="fa-IR" dirty="0" smtClean="0">
                <a:cs typeface="B Titr" pitchFamily="2" charset="-78"/>
              </a:rPr>
              <a:t>ضمیمه مجتمع سلمان فارسی است </a:t>
            </a:r>
            <a:endParaRPr lang="en-US" dirty="0">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152400" y="992753"/>
            <a:ext cx="8991600" cy="4616648"/>
          </a:xfrm>
          <a:prstGeom prst="rect">
            <a:avLst/>
          </a:prstGeom>
          <a:noFill/>
          <a:ln>
            <a:noFill/>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lgn="just">
              <a:lnSpc>
                <a:spcPct val="150000"/>
              </a:lnSpc>
            </a:pPr>
            <a:r>
              <a:rPr lang="fa-IR" sz="1400" b="1" dirty="0" smtClean="0">
                <a:solidFill>
                  <a:schemeClr val="tx1"/>
                </a:solidFill>
                <a:latin typeface="Calibri" pitchFamily="34" charset="0"/>
                <a:ea typeface="Calibri" pitchFamily="34" charset="0"/>
                <a:cs typeface="B Zar" pitchFamily="2" charset="-78"/>
              </a:rPr>
              <a:t>بنای اولیه این مدرسه در محدوده مینا بازار منطقه بر دبی در سال 1336هجری شمسی و در زمینی به مساحت 11223 متر مربع به وسیله آموزش و پرورش ایران به صورت دولتی تأسیس شده است. و باافزایش جمعیت دانش آموزی و درخواست اولیا برای ارتقای سطح کیفی فعالیتهای آموزشی و با تعمیر و مرمت و احداث ساختمانهای آموزشی جدید این مجتمع در محل فعلی کم کم توسعه یافت . در سال1370هجری شمسی مصادف با سال1991 میلادی مجتمع به نام مجتمع آموزشی نمونه مردمی توحید فعالیتهای خود را ادامه داد و با افزایش زمینه جذب مشارکتهای مردمی سطح فعالیتهای آموزشی و پرورشی از لحاظ کمی و کیفی بهبود یافت. این مجتمع هم اکنون پس از گذشت قریب به پنجاه سال یکی از قدیمی ترین مدارس خارجی در کشور امارات و یکی از موفق ترین مدارس خارجی در کشور امارات و یکی از موفق ترین مجتمع های آموزشی ایرانی در کشور امارات عربی متحده به شمار می آید. در حال حاضر این مجتمع از دوره پیش دبستانی تا دوره پیش دانشگاهی پذیرای دانش آموزان عزیز ایرانی است و در سال تحصیلی 85-84 بیش از520 نفر دانش آموز در مقاطع مختلف تحصیلی در این مجتمع مشغول به تحصیل بوده اند. مجتمع دارای امکانات و تجهیزاتی از قبیل آزمایشگاههای شیمی، فیزیک، زیست شناسی، لابراتور زبان انگلیسی، سمعی و بصری برای دوره راهنمایی و متوسطه و دوره ابتدایی به صورت جداگانه، کارگاه کامپیوتر برای دوره راهنمایی متوسطه و دوره ابتدایی بصورت جداگانه، </a:t>
            </a:r>
            <a:r>
              <a:rPr lang="fa-IR" sz="1400" b="1" dirty="0" smtClean="0">
                <a:latin typeface="Calibri" pitchFamily="34" charset="0"/>
                <a:ea typeface="Calibri" pitchFamily="34" charset="0"/>
                <a:cs typeface="B Zar" pitchFamily="2" charset="-78"/>
              </a:rPr>
              <a:t>کتابخانه، نمازخانه، سالن اجتماعات، کارگاه حرفه و فن، بوفه و... می باشد. باتوجه به ضرورت همراهی مدارس ایرانی با جامعه جهانی از سال تحصیلی 85-84 با اخذ مجوز از شورای عالی آموزش و پرورش اولین کلاسهای بین المللی با   بهره گیری از استانداردهای جهانی در دوره های پیش دبستانی و اول ابتدایی در این مجتمع ایجاد شد که امید  می رود با حمایت مسؤولان و مردم، شاهد توسعه کمی و کیفی این سیستم در سطح مدارس جمهوری اسلامی ایران در امارات باشیم.</a:t>
            </a: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مجتمع آموزشي نمونه توحيد پسران دبي</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a:spLocks noChangeArrowheads="1"/>
          </p:cNvSpPr>
          <p:nvPr/>
        </p:nvSpPr>
        <p:spPr bwMode="auto">
          <a:xfrm>
            <a:off x="152400" y="1014932"/>
            <a:ext cx="89916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buFontTx/>
              <a:buNone/>
              <a:tabLst/>
            </a:pPr>
            <a:r>
              <a:rPr lang="fa-IR" sz="1600" b="1" dirty="0" smtClean="0">
                <a:latin typeface="Calibri" pitchFamily="34" charset="0"/>
                <a:ea typeface="Calibri" pitchFamily="34" charset="0"/>
                <a:cs typeface="B Zar" pitchFamily="2" charset="-78"/>
              </a:rPr>
              <a:t>با توجه به اینکه یکی از مهمترین نیازهای ایرانیان مقیم خارج از کشور برای ارتباط موثر با دنیا فراگیری زبان انگلیسی است مدرسه بین الملل توحید با فراهم کردن شرایط آموزش زبان انگلیسی و فارسی به طور همزمان و در محیطی کاملا ایرانی و اسلامی بهترین گزینه برای خانواده های ایرانی می باشد و مورد استقبال گسترده ایرانیان مقیم امارات قرار گرفته است . این مدرسه اولین مدرسه بین الملل جمهوری اسلامی ایران در خارج از کشور می باشد که در سال 1384 بر اساس طرح ساختار مدارس جمهوری اسلامی ایران در خارج از کشور در تاریخ 1375/5/28ه تصویب هیات وزیران رسید.</a:t>
            </a:r>
            <a:endParaRPr lang="en-US" sz="1600" b="1" dirty="0" smtClean="0">
              <a:latin typeface="Calibri" pitchFamily="34" charset="0"/>
              <a:ea typeface="Calibri" pitchFamily="34" charset="0"/>
              <a:cs typeface="B Zar" pitchFamily="2" charset="-78"/>
            </a:endParaRPr>
          </a:p>
          <a:p>
            <a:pPr marL="0" marR="0" lvl="0" indent="0" algn="just" defTabSz="914400" rtl="1" eaLnBrk="0" fontAlgn="base" latinLnBrk="0" hangingPunct="0">
              <a:lnSpc>
                <a:spcPct val="150000"/>
              </a:lnSpc>
              <a:spcBef>
                <a:spcPct val="0"/>
              </a:spcBef>
              <a:spcAft>
                <a:spcPct val="0"/>
              </a:spcAft>
              <a:buClrTx/>
              <a:buSzTx/>
              <a:buFontTx/>
              <a:buNone/>
              <a:tabLst/>
            </a:pPr>
            <a:r>
              <a:rPr lang="fa-IR" sz="1600" b="1" dirty="0" smtClean="0">
                <a:latin typeface="Calibri" pitchFamily="34" charset="0"/>
                <a:ea typeface="Calibri" pitchFamily="34" charset="0"/>
                <a:cs typeface="B Zar" pitchFamily="2" charset="-78"/>
              </a:rPr>
              <a:t>ماموریت این مدرسه آموزش و پرورش بر اساس اصول و معیارهای اسلامی و ایرانی و منطبق با استانداردهای بین المللی همراه با حفظ ارزشهای معنوی و فرهنگی و زبان اصیل فارسی است .</a:t>
            </a:r>
            <a:endParaRPr lang="en-US" sz="1600" b="1" dirty="0" smtClean="0">
              <a:latin typeface="Calibri" pitchFamily="34" charset="0"/>
              <a:ea typeface="Calibri" pitchFamily="34" charset="0"/>
              <a:cs typeface="B Zar" pitchFamily="2" charset="-78"/>
            </a:endParaRPr>
          </a:p>
          <a:p>
            <a:pPr lvl="0" algn="just" eaLnBrk="0" fontAlgn="base" hangingPunct="0">
              <a:lnSpc>
                <a:spcPct val="150000"/>
              </a:lnSpc>
              <a:spcBef>
                <a:spcPct val="0"/>
              </a:spcBef>
              <a:spcAft>
                <a:spcPct val="0"/>
              </a:spcAft>
            </a:pPr>
            <a:r>
              <a:rPr lang="fa-IR" sz="1600" b="1" dirty="0" smtClean="0">
                <a:latin typeface="Calibri" pitchFamily="34" charset="0"/>
                <a:ea typeface="Calibri" pitchFamily="34" charset="0"/>
                <a:cs typeface="B Zar" pitchFamily="2" charset="-78"/>
              </a:rPr>
              <a:t>این مدرسه ضمیمه مجتمع آموزشی توحید می باشد. اين مدرسه مجوز ارائه ديپلم </a:t>
            </a:r>
            <a:r>
              <a:rPr lang="en-US" sz="1600" b="1" dirty="0" smtClean="0">
                <a:latin typeface="Calibri" pitchFamily="34" charset="0"/>
                <a:ea typeface="Calibri" pitchFamily="34" charset="0"/>
                <a:cs typeface="B Zar" pitchFamily="2" charset="-78"/>
              </a:rPr>
              <a:t>IB</a:t>
            </a:r>
            <a:r>
              <a:rPr lang="fa-IR" sz="1600" b="1" dirty="0" smtClean="0">
                <a:latin typeface="Calibri" pitchFamily="34" charset="0"/>
                <a:ea typeface="Calibri" pitchFamily="34" charset="0"/>
                <a:cs typeface="B Zar" pitchFamily="2" charset="-78"/>
              </a:rPr>
              <a:t> را از سال تحصيلي 95-1394 داردو    ان شا الله در سال تحصیلی 96-1395اولین دوره فارغ التحصیلان دیپلم بین الملل</a:t>
            </a:r>
            <a:r>
              <a:rPr lang="en-US" sz="1600" b="1" dirty="0" smtClean="0">
                <a:latin typeface="Calibri" pitchFamily="34" charset="0"/>
                <a:ea typeface="Calibri" pitchFamily="34" charset="0"/>
                <a:cs typeface="B Zar" pitchFamily="2" charset="-78"/>
              </a:rPr>
              <a:t> </a:t>
            </a:r>
            <a:r>
              <a:rPr lang="en-US" sz="1600" b="1" dirty="0" err="1" smtClean="0">
                <a:latin typeface="Calibri" pitchFamily="34" charset="0"/>
                <a:ea typeface="Calibri" pitchFamily="34" charset="0"/>
                <a:cs typeface="B Zar" pitchFamily="2" charset="-78"/>
              </a:rPr>
              <a:t>Ib</a:t>
            </a:r>
            <a:r>
              <a:rPr lang="fa-IR" sz="1600" b="1" dirty="0" smtClean="0">
                <a:latin typeface="Calibri" pitchFamily="34" charset="0"/>
                <a:ea typeface="Calibri" pitchFamily="34" charset="0"/>
                <a:cs typeface="B Zar" pitchFamily="2" charset="-78"/>
              </a:rPr>
              <a:t>را شاهد خواهیم بود . مجتمع آموزشي توحيد (نمونه پسران و بين الملل دختران و پسران) با </a:t>
            </a:r>
            <a:r>
              <a:rPr lang="fa-IR" sz="1600" b="1" dirty="0">
                <a:latin typeface="Calibri" pitchFamily="34" charset="0"/>
                <a:ea typeface="Calibri" pitchFamily="34" charset="0"/>
                <a:cs typeface="B Zar" pitchFamily="2" charset="-78"/>
              </a:rPr>
              <a:t>برنامه ريزي همه جانبه </a:t>
            </a:r>
            <a:r>
              <a:rPr lang="fa-IR" sz="1600" b="1" dirty="0" smtClean="0">
                <a:latin typeface="Calibri" pitchFamily="34" charset="0"/>
                <a:ea typeface="Calibri" pitchFamily="34" charset="0"/>
                <a:cs typeface="B Zar" pitchFamily="2" charset="-78"/>
              </a:rPr>
              <a:t> در سال تحصيلي 94-1393 موفق به اخذ رتبه </a:t>
            </a:r>
            <a:r>
              <a:rPr lang="en-US" sz="1600" b="1" dirty="0" smtClean="0">
                <a:latin typeface="Calibri" pitchFamily="34" charset="0"/>
                <a:ea typeface="Calibri" pitchFamily="34" charset="0"/>
                <a:cs typeface="B Zar" pitchFamily="2" charset="-78"/>
              </a:rPr>
              <a:t>GOOD</a:t>
            </a:r>
            <a:r>
              <a:rPr lang="fa-IR" sz="1600" b="1" dirty="0" smtClean="0">
                <a:latin typeface="Calibri" pitchFamily="34" charset="0"/>
                <a:ea typeface="Calibri" pitchFamily="34" charset="0"/>
                <a:cs typeface="B Zar" pitchFamily="2" charset="-78"/>
              </a:rPr>
              <a:t> ازبازرسی </a:t>
            </a:r>
            <a:r>
              <a:rPr lang="en-US" sz="1600" b="1" dirty="0" smtClean="0">
                <a:latin typeface="Calibri" pitchFamily="34" charset="0"/>
                <a:ea typeface="Calibri" pitchFamily="34" charset="0"/>
                <a:cs typeface="B Zar" pitchFamily="2" charset="-78"/>
              </a:rPr>
              <a:t>KHDA</a:t>
            </a:r>
            <a:r>
              <a:rPr lang="fa-IR" sz="1600" b="1" dirty="0" smtClean="0">
                <a:latin typeface="Calibri" pitchFamily="34" charset="0"/>
                <a:ea typeface="Calibri" pitchFamily="34" charset="0"/>
                <a:cs typeface="B Zar" pitchFamily="2" charset="-78"/>
              </a:rPr>
              <a:t> شد.. برنامه آموزشی این مدرسه در دروس ریاضی ، علوم و انگلیسی مطابق با استاندارد بین المللی   و در درس قرآن ، دینی ، فارسی و تاریخ تابع منطبق کتب درسی آموزش و پرورش ایران است سایر دروس و فوق برنامه ها عبارتند : از کامپیوتر ، عربی ، هنر ، تفکر و پژوهش ، فن آوری ، تربیت بدنی ، مهارتهای زندگی می باشد.</a:t>
            </a: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بخش بین الملل مجتمع توحید پسران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1214422"/>
            <a:ext cx="7416824" cy="3785652"/>
          </a:xfrm>
          <a:prstGeom prst="rect">
            <a:avLst/>
          </a:prstGeom>
          <a:noFill/>
          <a:scene3d>
            <a:camera prst="orthographicFront"/>
            <a:lightRig rig="threePt" dir="t"/>
          </a:scene3d>
          <a:sp3d>
            <a:bevelT prst="slope"/>
          </a:sp3d>
        </p:spPr>
        <p:style>
          <a:lnRef idx="0">
            <a:scrgbClr r="0" g="0" b="0"/>
          </a:lnRef>
          <a:fillRef idx="1002">
            <a:schemeClr val="lt2"/>
          </a:fillRef>
          <a:effectRef idx="0">
            <a:scrgbClr r="0" g="0" b="0"/>
          </a:effectRef>
          <a:fontRef idx="major"/>
        </p:style>
        <p:txBody>
          <a:bodyPr wrap="square">
            <a:spAutoFit/>
          </a:bodyPr>
          <a:lstStyle/>
          <a:p>
            <a:pPr algn="just">
              <a:lnSpc>
                <a:spcPct val="150000"/>
              </a:lnSpc>
            </a:pPr>
            <a:r>
              <a:rPr lang="fa-IR" sz="1600" b="1" dirty="0" smtClean="0">
                <a:latin typeface="Calibri" pitchFamily="34" charset="0"/>
                <a:ea typeface="Calibri" pitchFamily="34" charset="0"/>
                <a:cs typeface="B Zar" pitchFamily="2" charset="-78"/>
              </a:rPr>
              <a:t>مجتمع آموزشی نمونه توحید دختران که در خیابان خالدبن ولید جنب سرپرستی مدارس ایرانی واقع شده است فعالیت خود را بطور مستقل از سال1374 آغاز کرده است و دارای مقاطع تحصیلی ابتدایی، راهنمایی، دبیرستان و پیش دانشگاهی با دو گرایش علوم تجربی و ریاضی فیزیک است. این مجتمع از نظر فضای فیزیکی دارای ساختمان دو طبقه است که شامل دفتر مدیریت، دفترداری، اطاق دبیران، حسابداری، مشاوره و آزمایشگاه، سایت کامپیوتری مي باشد علاوه برموارد فوق مجتمع دارای کتابخانه، اطاق سمعی و بصری و درمانگاه و سالن اجتماعات نیز می باشد. از نظر سیستم اداری این مجتمع به صورت نمونه مردمی اداره  می گردد و از نظر آموزشی علاوه بر دروس مصوب شورای عالی آموزش و پرورش دروس فوق برنامه شامل کامیپوتر، زبان انگلیسی، عربی امارات ارائه  می گردد. در ضمن در طول سال تحصیلی کلاسهای تقویتی و کنکور نیز برگزار می شود. این مجتمع در سال 1393 به ساختمان جدید منتقل شد .</a:t>
            </a: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مجتمع آموزشي نمونه توحيد دختران دبي</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1571604" y="1367462"/>
            <a:ext cx="7143768" cy="3908762"/>
          </a:xfrm>
          <a:prstGeom prst="rect">
            <a:avLst/>
          </a:prstGeom>
          <a:noFill/>
          <a:ln w="9525">
            <a:noFill/>
            <a:miter lim="800000"/>
            <a:headEnd/>
            <a:tailEnd/>
          </a:ln>
          <a:effectLst/>
        </p:spPr>
        <p:style>
          <a:lnRef idx="0">
            <a:scrgbClr r="0" g="0" b="0"/>
          </a:lnRef>
          <a:fillRef idx="1003">
            <a:schemeClr val="lt1"/>
          </a:fillRef>
          <a:effectRef idx="0">
            <a:scrgbClr r="0" g="0" b="0"/>
          </a:effectRef>
          <a:fontRef idx="major"/>
        </p:style>
        <p:txBody>
          <a:bodyPr vert="horz" wrap="square" lIns="91440" tIns="45720" rIns="91440" bIns="45720" numCol="1" anchor="ctr" anchorCtr="0" compatLnSpc="1">
            <a:prstTxWarp prst="textNoShape">
              <a:avLst/>
            </a:prstTxWarp>
            <a:spAutoFit/>
          </a:bodyPr>
          <a:lstStyle/>
          <a:p>
            <a:pPr rtl="0" eaLnBrk="0" fontAlgn="base" hangingPunct="0">
              <a:lnSpc>
                <a:spcPct val="200000"/>
              </a:lnSpc>
              <a:spcBef>
                <a:spcPct val="0"/>
              </a:spcBef>
              <a:spcAft>
                <a:spcPct val="0"/>
              </a:spcAft>
            </a:pPr>
            <a:r>
              <a:rPr lang="fa-IR" sz="1600" b="1" dirty="0" smtClean="0">
                <a:latin typeface="Calibri" pitchFamily="34" charset="0"/>
                <a:ea typeface="Calibri" pitchFamily="34" charset="0"/>
                <a:cs typeface="B Zar" pitchFamily="2" charset="-78"/>
              </a:rPr>
              <a:t> مجتمع آموزشی خدیجه کبری (س) در سال 1334 شمسی تاسیس شده است این مجتمع دارای  4650 متر مربع می باشد که دارای 24 فضای آموزشی ، 6 اتاق اداری، کتابخانه، نمازخانه، سالن اجتماعات ، اتاق کامپیوتر ،انبار، سرایداری و آبدارخانه  ، کلینیک  ،  اتاق مشاوره ، اتاق پرورشی بوفه ، 3 اتاق کامپیوتر  در دوطبقه می باشد.</a:t>
            </a:r>
            <a:endParaRPr lang="en-US" sz="1600" b="1" dirty="0" smtClean="0">
              <a:latin typeface="Calibri" pitchFamily="34" charset="0"/>
              <a:ea typeface="Calibri" pitchFamily="34" charset="0"/>
              <a:cs typeface="B Zar" pitchFamily="2" charset="-78"/>
            </a:endParaRPr>
          </a:p>
          <a:p>
            <a:pPr rtl="0" eaLnBrk="0" fontAlgn="base" hangingPunct="0">
              <a:lnSpc>
                <a:spcPct val="200000"/>
              </a:lnSpc>
              <a:spcBef>
                <a:spcPct val="0"/>
              </a:spcBef>
              <a:spcAft>
                <a:spcPct val="0"/>
              </a:spcAft>
            </a:pPr>
            <a:r>
              <a:rPr lang="fa-IR" sz="1600" b="1" dirty="0" smtClean="0">
                <a:latin typeface="Calibri" pitchFamily="34" charset="0"/>
                <a:ea typeface="Calibri" pitchFamily="34" charset="0"/>
                <a:cs typeface="B Zar" pitchFamily="2" charset="-78"/>
              </a:rPr>
              <a:t> فعالیت آموزشگاه از ساعت 7:30 صبح الی 13:45می باشد .</a:t>
            </a:r>
            <a:endParaRPr lang="en-US" sz="1600" b="1" dirty="0" smtClean="0">
              <a:latin typeface="Calibri" pitchFamily="34" charset="0"/>
              <a:ea typeface="Calibri" pitchFamily="34" charset="0"/>
              <a:cs typeface="B Zar" pitchFamily="2" charset="-78"/>
            </a:endParaRPr>
          </a:p>
          <a:p>
            <a:pPr rtl="0" eaLnBrk="0" fontAlgn="base" hangingPunct="0">
              <a:lnSpc>
                <a:spcPct val="200000"/>
              </a:lnSpc>
              <a:spcBef>
                <a:spcPct val="0"/>
              </a:spcBef>
              <a:spcAft>
                <a:spcPct val="0"/>
              </a:spcAft>
            </a:pPr>
            <a:r>
              <a:rPr lang="fa-IR" sz="1600" b="1" dirty="0" smtClean="0">
                <a:latin typeface="Calibri" pitchFamily="34" charset="0"/>
                <a:ea typeface="Calibri" pitchFamily="34" charset="0"/>
                <a:cs typeface="B Zar" pitchFamily="2" charset="-78"/>
              </a:rPr>
              <a:t>این مجتمع با 3 معاون آموزشی و 1 معاون پرورشی  و 11 آموزگار در مقطع ابتدایی و 21 دبیر در مقطع متوسطه اول و دوم مشغول به فعالیت بوده اند</a:t>
            </a:r>
            <a:r>
              <a:rPr lang="fa-IR" sz="1600" b="1" dirty="0" smtClean="0">
                <a:solidFill>
                  <a:srgbClr val="000000"/>
                </a:solidFill>
                <a:latin typeface="Calibri" pitchFamily="34" charset="0"/>
                <a:ea typeface="Calibri" pitchFamily="34" charset="0"/>
                <a:cs typeface="B Zar" pitchFamily="2" charset="-78"/>
              </a:rPr>
              <a:t>.</a:t>
            </a:r>
            <a:endParaRPr lang="en-US" sz="1600" b="1" dirty="0" smtClean="0">
              <a:solidFill>
                <a:srgbClr val="000000"/>
              </a:solidFill>
              <a:latin typeface="Calibri" pitchFamily="34" charset="0"/>
              <a:ea typeface="Calibri" pitchFamily="34" charset="0"/>
              <a:cs typeface="B Zar" pitchFamily="2" charset="-78"/>
            </a:endParaRPr>
          </a:p>
          <a:p>
            <a:pPr lvl="0" algn="justLow" eaLnBrk="0" fontAlgn="base" hangingPunct="0">
              <a:spcBef>
                <a:spcPct val="0"/>
              </a:spcBef>
              <a:spcAft>
                <a:spcPct val="0"/>
              </a:spcAft>
            </a:pPr>
            <a:endParaRPr kumimoji="0" lang="fa-IR"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مجتمع آموزشي حضرت خديجه كبري (س) دبي</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928670"/>
            <a:ext cx="8286808" cy="923330"/>
          </a:xfrm>
          <a:prstGeom prst="rect">
            <a:avLst/>
          </a:prstGeom>
        </p:spPr>
        <p:txBody>
          <a:bodyPr wrap="square">
            <a:spAutoFit/>
          </a:bodyPr>
          <a:lstStyle/>
          <a:p>
            <a:pPr algn="justLow"/>
            <a:endParaRPr lang="fa-IR" b="1" dirty="0" smtClean="0"/>
          </a:p>
          <a:p>
            <a:pPr algn="justLow"/>
            <a:endParaRPr lang="fa-IR" dirty="0" smtClean="0"/>
          </a:p>
          <a:p>
            <a:pPr algn="justLow"/>
            <a:endParaRPr lang="fa-IR" dirty="0"/>
          </a:p>
        </p:txBody>
      </p:sp>
      <p:sp>
        <p:nvSpPr>
          <p:cNvPr id="68609" name="Rectangle 1"/>
          <p:cNvSpPr>
            <a:spLocks noChangeArrowheads="1"/>
          </p:cNvSpPr>
          <p:nvPr/>
        </p:nvSpPr>
        <p:spPr bwMode="auto">
          <a:xfrm>
            <a:off x="1857356" y="1027640"/>
            <a:ext cx="7000892" cy="52322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buFontTx/>
              <a:buNone/>
              <a:tabLst/>
            </a:pPr>
            <a:r>
              <a:rPr lang="fa-IR" sz="1600" b="1" dirty="0" smtClean="0">
                <a:solidFill>
                  <a:srgbClr val="000000"/>
                </a:solidFill>
                <a:latin typeface="Calibri" pitchFamily="34" charset="0"/>
                <a:ea typeface="Calibri" pitchFamily="34" charset="0"/>
                <a:cs typeface="B Zar" pitchFamily="2" charset="-78"/>
              </a:rPr>
              <a:t>زمین مجتمع از سوی آقای شیخ محمد بن راشد آل مکتوم امیر دبی اهداء گردیده است وهزینه احداث آن در ابتدای امرحدود0 5میلیون درهم برآورد گردیده است که از محل کمکهای مردمی ودرآمدهای سرپرستی تامین شده است. زیربنای مجتمع 8000مترمربع درزمینی به وسعت 36000متر مربع در منطقه قصیص شهر دبی احداث شده است.کار احداث مجتمع از 12 بهمن سال 1373آغاز شده وطی 8ماه فاز اول به پایان رسیده است ودر تاریخ 74/7/19باحضور جناب آقای دکتر نجفی وزیر وقت آموزش وپرورش جمهوری اسلامی ایران افتتاح گردیده است و فاز دوم درسال 1388به بهره برداری رسیده است.</a:t>
            </a:r>
            <a:endParaRPr lang="en-US" sz="1600" b="1" dirty="0" smtClean="0">
              <a:solidFill>
                <a:srgbClr val="000000"/>
              </a:solidFill>
              <a:latin typeface="Calibri" pitchFamily="34" charset="0"/>
              <a:ea typeface="Calibri" pitchFamily="34" charset="0"/>
              <a:cs typeface="B Zar" pitchFamily="2" charset="-78"/>
            </a:endParaRPr>
          </a:p>
          <a:p>
            <a:pPr marL="0" marR="0" lvl="0" indent="0" algn="just" defTabSz="914400" rtl="1" eaLnBrk="0" fontAlgn="base" latinLnBrk="0" hangingPunct="0">
              <a:lnSpc>
                <a:spcPct val="150000"/>
              </a:lnSpc>
              <a:spcBef>
                <a:spcPct val="0"/>
              </a:spcBef>
              <a:spcAft>
                <a:spcPct val="0"/>
              </a:spcAft>
              <a:buClrTx/>
              <a:buSzTx/>
              <a:buFontTx/>
              <a:buNone/>
              <a:tabLst/>
            </a:pPr>
            <a:r>
              <a:rPr lang="fa-IR" sz="1600" b="1" dirty="0" smtClean="0">
                <a:solidFill>
                  <a:srgbClr val="000000"/>
                </a:solidFill>
                <a:latin typeface="Calibri" pitchFamily="34" charset="0"/>
                <a:ea typeface="Calibri" pitchFamily="34" charset="0"/>
                <a:cs typeface="B Zar" pitchFamily="2" charset="-78"/>
              </a:rPr>
              <a:t>ویژگی وامکانات مجتمع : ساختمان فعلی مجتمع ازدوبخش وهرکدام در دوطبقه تشکیل شده است وعلاوه براطاقهای اداری دارای 38کلاس درس یک باب کتابخانه باظرفیت 4500جلد کتاب ، یک باب سالن چند منظوره (نمازخانه، اجتماعات وامتحانات) با امکانات لازم ،واحد سمعی بصری با امکانات لازم، آزمایشگاه های دوره ابتدایی،راهنمایی،آزمایشگاه شیمی، فیزیک وزیست شناسی وچهارکارگاه رایانه با ظرفیت بیش از40 دستگاه رایانه و مجهز به تمام امکانات وزمین چمن فوتبال وزمین هند بال وزمین والیبال وزمین بسکتبال و حیاط مجتمع درمحوطه وسیعی مجموعا فضای مجتمع را تشکیل داده اند. </a:t>
            </a:r>
            <a:endParaRPr lang="en-US" sz="1600" b="1" dirty="0" smtClean="0">
              <a:solidFill>
                <a:srgbClr val="000000"/>
              </a:solidFill>
              <a:latin typeface="Calibri" pitchFamily="34" charset="0"/>
              <a:ea typeface="Calibri" pitchFamily="34" charset="0"/>
              <a:cs typeface="B Zar" pitchFamily="2" charset="-78"/>
            </a:endParaRPr>
          </a:p>
        </p:txBody>
      </p:sp>
      <p:sp>
        <p:nvSpPr>
          <p:cNvPr id="5" name="Rectangle 4"/>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مجتمع آموزشي سلمان فارسي دبي</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0" y="693037"/>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104775" rtl="0" eaLnBrk="0" fontAlgn="base" hangingPunct="0">
              <a:lnSpc>
                <a:spcPct val="200000"/>
              </a:lnSpc>
              <a:spcBef>
                <a:spcPct val="0"/>
              </a:spcBef>
              <a:spcAft>
                <a:spcPct val="0"/>
              </a:spcAft>
              <a:buClrTx/>
              <a:buSzTx/>
              <a:buFontTx/>
              <a:buNone/>
              <a:tabLst/>
            </a:pPr>
            <a:r>
              <a:rPr lang="ar-SA" sz="1600" b="1" dirty="0" smtClean="0">
                <a:latin typeface="Calibri" pitchFamily="34" charset="0"/>
                <a:ea typeface="Calibri" pitchFamily="34" charset="0"/>
                <a:cs typeface="B Zar" pitchFamily="2" charset="-78"/>
              </a:rPr>
              <a:t>   </a:t>
            </a:r>
            <a:r>
              <a:rPr lang="ar-SA" sz="1400" b="1" dirty="0" smtClean="0">
                <a:latin typeface="Calibri" pitchFamily="34" charset="0"/>
                <a:ea typeface="Calibri" pitchFamily="34" charset="0"/>
                <a:cs typeface="B Zar" pitchFamily="2" charset="-78"/>
              </a:rPr>
              <a:t>مجتمع آموزشی شارجه در سال  ١</a:t>
            </a:r>
            <a:r>
              <a:rPr lang="fa-IR" sz="1400" b="1" dirty="0" smtClean="0">
                <a:latin typeface="Calibri" pitchFamily="34" charset="0"/>
                <a:ea typeface="Calibri" pitchFamily="34" charset="0"/>
                <a:cs typeface="B Zar" pitchFamily="2" charset="-78"/>
              </a:rPr>
              <a:t>۳۵۲</a:t>
            </a:r>
            <a:r>
              <a:rPr lang="ar-SA" sz="1400" b="1" dirty="0" smtClean="0">
                <a:latin typeface="Calibri" pitchFamily="34" charset="0"/>
                <a:ea typeface="Calibri" pitchFamily="34" charset="0"/>
                <a:cs typeface="B Zar" pitchFamily="2" charset="-78"/>
              </a:rPr>
              <a:t> در زمینی به مساحت ٢٣٠٠٠ مترمربع در منطقه العزره شارجه تاسیس شد این مجتمع از نوع مدرسه عادی دولتی بوده و در دو شیفت دخترانه و پسرانه بطور مجزا به </a:t>
            </a:r>
            <a:r>
              <a:rPr lang="fa-IR" sz="1400" b="1" dirty="0" smtClean="0">
                <a:latin typeface="Calibri" pitchFamily="34" charset="0"/>
                <a:ea typeface="Calibri" pitchFamily="34" charset="0"/>
                <a:cs typeface="B Zar" pitchFamily="2" charset="-78"/>
              </a:rPr>
              <a:t>۱۸55</a:t>
            </a:r>
            <a:r>
              <a:rPr lang="ar-SA" sz="1400" b="1" dirty="0" smtClean="0">
                <a:latin typeface="Calibri" pitchFamily="34" charset="0"/>
                <a:ea typeface="Calibri" pitchFamily="34" charset="0"/>
                <a:cs typeface="B Zar" pitchFamily="2" charset="-78"/>
              </a:rPr>
              <a:t> نفر دانش آموز در 74 کلاس درسی ابتدایی </a:t>
            </a:r>
            <a:r>
              <a:rPr lang="fa-IR" sz="1400" b="1" dirty="0" smtClean="0">
                <a:latin typeface="Calibri" pitchFamily="34" charset="0"/>
                <a:ea typeface="Calibri" pitchFamily="34" charset="0"/>
                <a:cs typeface="B Zar" pitchFamily="2" charset="-78"/>
              </a:rPr>
              <a:t> ، متوسطه </a:t>
            </a:r>
            <a:r>
              <a:rPr lang="ar-SA" sz="1400" b="1" dirty="0" smtClean="0">
                <a:latin typeface="Calibri" pitchFamily="34" charset="0"/>
                <a:ea typeface="Calibri" pitchFamily="34" charset="0"/>
                <a:cs typeface="B Zar" pitchFamily="2" charset="-78"/>
              </a:rPr>
              <a:t>و پیش دانشگاهی ، خدمات آموزشی و پرورشی ارائه مي نمو</a:t>
            </a:r>
            <a:r>
              <a:rPr lang="fa-IR" sz="1400" b="1" dirty="0" smtClean="0">
                <a:latin typeface="Calibri" pitchFamily="34" charset="0"/>
                <a:ea typeface="Calibri" pitchFamily="34" charset="0"/>
                <a:cs typeface="B Zar" pitchFamily="2" charset="-78"/>
              </a:rPr>
              <a:t>د.</a:t>
            </a:r>
            <a:endParaRPr lang="en-GB" sz="1400" b="1" dirty="0" smtClean="0">
              <a:latin typeface="Calibri" pitchFamily="34" charset="0"/>
              <a:ea typeface="Calibri" pitchFamily="34" charset="0"/>
              <a:cs typeface="B Zar" pitchFamily="2" charset="-78"/>
            </a:endParaRPr>
          </a:p>
          <a:p>
            <a:pPr marR="0" lvl="0" indent="104775" rtl="0" eaLnBrk="0" fontAlgn="base" hangingPunct="0">
              <a:lnSpc>
                <a:spcPct val="200000"/>
              </a:lnSpc>
              <a:spcBef>
                <a:spcPct val="0"/>
              </a:spcBef>
              <a:spcAft>
                <a:spcPct val="0"/>
              </a:spcAft>
              <a:buClrTx/>
              <a:buSzTx/>
              <a:buFontTx/>
              <a:buNone/>
              <a:tabLst/>
            </a:pPr>
            <a:r>
              <a:rPr lang="ar-SA" sz="1400" b="1" dirty="0" smtClean="0">
                <a:latin typeface="Calibri" pitchFamily="34" charset="0"/>
                <a:ea typeface="Calibri" pitchFamily="34" charset="0"/>
                <a:cs typeface="B Zar" pitchFamily="2" charset="-78"/>
              </a:rPr>
              <a:t>مجتمع با </a:t>
            </a:r>
            <a:r>
              <a:rPr lang="fa-IR" sz="1400" b="1" dirty="0" smtClean="0">
                <a:latin typeface="Calibri" pitchFamily="34" charset="0"/>
                <a:ea typeface="Calibri" pitchFamily="34" charset="0"/>
                <a:cs typeface="B Zar" pitchFamily="2" charset="-78"/>
              </a:rPr>
              <a:t>۱5</a:t>
            </a:r>
            <a:r>
              <a:rPr lang="ar-SA" sz="1400" b="1" dirty="0" smtClean="0">
                <a:latin typeface="Calibri" pitchFamily="34" charset="0"/>
                <a:ea typeface="Calibri" pitchFamily="34" charset="0"/>
                <a:cs typeface="B Zar" pitchFamily="2" charset="-78"/>
              </a:rPr>
              <a:t> کلاس ابتدایی دخترانه ، </a:t>
            </a:r>
            <a:r>
              <a:rPr lang="fa-IR" sz="1400" b="1" dirty="0" smtClean="0">
                <a:latin typeface="Calibri" pitchFamily="34" charset="0"/>
                <a:ea typeface="Calibri" pitchFamily="34" charset="0"/>
                <a:cs typeface="B Zar" pitchFamily="2" charset="-78"/>
              </a:rPr>
              <a:t>۱5</a:t>
            </a:r>
            <a:r>
              <a:rPr lang="ar-SA" sz="1400" b="1" dirty="0" smtClean="0">
                <a:latin typeface="Calibri" pitchFamily="34" charset="0"/>
                <a:ea typeface="Calibri" pitchFamily="34" charset="0"/>
                <a:cs typeface="B Zar" pitchFamily="2" charset="-78"/>
              </a:rPr>
              <a:t> کلاس ابتدایی پسرانه ، 9 کلاس راهنمایی دخترانه، 10 کلاس راهنمایی پسرانه،</a:t>
            </a:r>
            <a:r>
              <a:rPr lang="fa-IR" sz="1400" b="1" dirty="0" smtClean="0">
                <a:latin typeface="Calibri" pitchFamily="34" charset="0"/>
                <a:ea typeface="Calibri" pitchFamily="34" charset="0"/>
                <a:cs typeface="B Zar" pitchFamily="2" charset="-78"/>
              </a:rPr>
              <a:t>۱2</a:t>
            </a:r>
            <a:r>
              <a:rPr lang="ar-SA" sz="1400" b="1" dirty="0" smtClean="0">
                <a:latin typeface="Calibri" pitchFamily="34" charset="0"/>
                <a:ea typeface="Calibri" pitchFamily="34" charset="0"/>
                <a:cs typeface="B Zar" pitchFamily="2" charset="-78"/>
              </a:rPr>
              <a:t> کلاس دبیرستان پسرانه و پیش دانشگاهی ،</a:t>
            </a:r>
            <a:r>
              <a:rPr lang="fa-IR" sz="1400" b="1" dirty="0" smtClean="0">
                <a:latin typeface="Calibri" pitchFamily="34" charset="0"/>
                <a:ea typeface="Calibri" pitchFamily="34" charset="0"/>
                <a:cs typeface="B Zar" pitchFamily="2" charset="-78"/>
              </a:rPr>
              <a:t>۱3 </a:t>
            </a:r>
            <a:r>
              <a:rPr lang="ar-SA" sz="1400" b="1" dirty="0" smtClean="0">
                <a:latin typeface="Calibri" pitchFamily="34" charset="0"/>
                <a:ea typeface="Calibri" pitchFamily="34" charset="0"/>
                <a:cs typeface="B Zar" pitchFamily="2" charset="-78"/>
              </a:rPr>
              <a:t>کلاس دبیرستان دخترانه و پیش دانشگاهی شروع به كار نمو</a:t>
            </a:r>
            <a:r>
              <a:rPr lang="fa-IR" sz="1400" b="1" dirty="0" smtClean="0">
                <a:latin typeface="Calibri" pitchFamily="34" charset="0"/>
                <a:ea typeface="Calibri" pitchFamily="34" charset="0"/>
                <a:cs typeface="B Zar" pitchFamily="2" charset="-78"/>
              </a:rPr>
              <a:t>ده است .</a:t>
            </a:r>
            <a:r>
              <a:rPr lang="en-GB" sz="1400" b="1" dirty="0" smtClean="0">
                <a:latin typeface="Calibri" pitchFamily="34" charset="0"/>
                <a:ea typeface="Calibri" pitchFamily="34" charset="0"/>
                <a:cs typeface="B Zar" pitchFamily="2" charset="-78"/>
              </a:rPr>
              <a:t> </a:t>
            </a:r>
            <a:r>
              <a:rPr lang="ar-SA" sz="1400" b="1" dirty="0" smtClean="0">
                <a:latin typeface="Calibri" pitchFamily="34" charset="0"/>
                <a:ea typeface="Calibri" pitchFamily="34" charset="0"/>
                <a:cs typeface="B Zar" pitchFamily="2" charset="-78"/>
              </a:rPr>
              <a:t>مجتمع دارای رشته های متوسطه نظری(تجربی- ریاضی – انسانی) وپیش دانشگاهی (تجربی – انسانی – ریاضی)و کاردانش(رشته برنامه نویسی کامپیوتر) بوده و بزرگترین مجتمع دانش آموزی ایرانی امارات متحده عربی بوده است .</a:t>
            </a:r>
            <a:endParaRPr lang="en-GB" sz="1400" b="1" dirty="0" smtClean="0">
              <a:latin typeface="Calibri" pitchFamily="34" charset="0"/>
              <a:ea typeface="Calibri" pitchFamily="34" charset="0"/>
              <a:cs typeface="B Zar" pitchFamily="2" charset="-78"/>
            </a:endParaRPr>
          </a:p>
          <a:p>
            <a:pPr marR="0" lvl="0" indent="104775" rtl="0" eaLnBrk="0" fontAlgn="base" hangingPunct="0">
              <a:lnSpc>
                <a:spcPct val="200000"/>
              </a:lnSpc>
              <a:spcBef>
                <a:spcPct val="0"/>
              </a:spcBef>
              <a:spcAft>
                <a:spcPct val="0"/>
              </a:spcAft>
              <a:buClrTx/>
              <a:buSzTx/>
              <a:buFontTx/>
              <a:buNone/>
              <a:tabLst/>
            </a:pPr>
            <a:r>
              <a:rPr lang="ar-SA" sz="1400" b="1" dirty="0" smtClean="0">
                <a:latin typeface="Calibri" pitchFamily="34" charset="0"/>
                <a:ea typeface="Calibri" pitchFamily="34" charset="0"/>
                <a:cs typeface="B Zar" pitchFamily="2" charset="-78"/>
              </a:rPr>
              <a:t>در تاریخ </a:t>
            </a:r>
            <a:r>
              <a:rPr lang="fa-IR" sz="1400" b="1" dirty="0" smtClean="0">
                <a:latin typeface="Calibri" pitchFamily="34" charset="0"/>
                <a:ea typeface="Calibri" pitchFamily="34" charset="0"/>
                <a:cs typeface="B Zar" pitchFamily="2" charset="-78"/>
              </a:rPr>
              <a:t>1391/7/1</a:t>
            </a:r>
            <a:r>
              <a:rPr lang="ar-SA" sz="1400" b="1" dirty="0" smtClean="0">
                <a:latin typeface="Calibri" pitchFamily="34" charset="0"/>
                <a:ea typeface="Calibri" pitchFamily="34" charset="0"/>
                <a:cs typeface="B Zar" pitchFamily="2" charset="-78"/>
              </a:rPr>
              <a:t>به دلیل فرسودگی مجتمع ، به ساختمان جدید منتقل گردید با تعداد 1700 دانش آموز و 130 پرسنل در دو شیفت کاری دختران و پسران همچنان به کار خود ادامه می دهد. امکانات مجتمع شامل اتاق بهداشت، آزمایشگاه شیمی، فیزیک و زیست شناسی، کارگاه مجهز کامپیوتر  و کتابخانه (دارای 8500 جلد کتاب)، دو نمازخانه برای خواهران و برادران و یک زمین فوتبال با چمن مصنوعی بوده ، امکانات آزمايشگاهی مجتمع آموزشي شارجه  اين مجتمع داراي يك آزمايشگاه مركزي بوده ،كه همه ي مقاطع پسرانه ودخترانه ازآن استفاده مي کردند ، اين آزمايشگاه مجهز به بخشهاي شيمي ، فيزيك، زيست شناسي و زمين شناسي بود. بخش شيمي: اين بخش يكي ازمجهزترين قسمتهاي آزمايشگاه ،كه شامل ترازوهاي ديجيتالي ، دسيكاتور، دستگاه تقطير، انواع وسايل شيشه اي مورد استفاده براي اين درس بوده است.</a:t>
            </a:r>
            <a:r>
              <a:rPr lang="fa-IR" sz="1400" b="1" dirty="0" smtClean="0">
                <a:latin typeface="Calibri" pitchFamily="34" charset="0"/>
                <a:ea typeface="Calibri" pitchFamily="34" charset="0"/>
                <a:cs typeface="B Zar" pitchFamily="2" charset="-78"/>
              </a:rPr>
              <a:t>عملیات ساخت و ساز پروژه شارجه  با 29500متر مربع زیر بنا در خرداد 1393 آغاز شدو ان شا الله در سال تحصیلی 96-95به بهره برداری خواهد رسید .</a:t>
            </a:r>
            <a:endParaRPr lang="ar-SA" sz="1400" b="1" dirty="0" smtClean="0">
              <a:latin typeface="Calibri" pitchFamily="34" charset="0"/>
              <a:ea typeface="Calibri" pitchFamily="34" charset="0"/>
              <a:cs typeface="B Zar" pitchFamily="2" charset="-78"/>
            </a:endParaRP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مجتمع آموزشي شارجه</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مجتمع آموزشي امام خميني (ره) ابوظبي</a:t>
            </a:r>
            <a:endParaRPr lang="en-US" sz="2800" b="1" dirty="0" smtClean="0">
              <a:solidFill>
                <a:schemeClr val="tx1"/>
              </a:solidFill>
              <a:cs typeface="B Titr" pitchFamily="2" charset="-78"/>
            </a:endParaRPr>
          </a:p>
        </p:txBody>
      </p:sp>
      <p:sp>
        <p:nvSpPr>
          <p:cNvPr id="5" name="Rectangle 1"/>
          <p:cNvSpPr>
            <a:spLocks noChangeArrowheads="1"/>
          </p:cNvSpPr>
          <p:nvPr/>
        </p:nvSpPr>
        <p:spPr bwMode="auto">
          <a:xfrm>
            <a:off x="152400" y="1428736"/>
            <a:ext cx="88392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lnSpc>
                <a:spcPct val="150000"/>
              </a:lnSpc>
            </a:pPr>
            <a:r>
              <a:rPr lang="fa-IR" sz="2000" b="1" dirty="0" smtClean="0">
                <a:cs typeface="B Zar" pitchFamily="2" charset="-78"/>
              </a:rPr>
              <a:t>مجتمع آموزشی امام خمینی(ره) در سال 1349 با هدف کلی اعتلای فرهنگ مذهبی، ملی، پرورش و تقویت مبانی اعتقادی؛ اخلاقی؛ فرهنگی؛ هنری و اجتماعی ایرانیان خارج از کشور در زمینی به مساحت 7000 متر مربع فعالیت آموزشی خود را آغاز کرد . </a:t>
            </a:r>
            <a:endParaRPr lang="en-US" sz="2000" dirty="0" smtClean="0">
              <a:cs typeface="B Zar" pitchFamily="2" charset="-78"/>
            </a:endParaRPr>
          </a:p>
          <a:p>
            <a:pPr algn="just">
              <a:lnSpc>
                <a:spcPct val="150000"/>
              </a:lnSpc>
            </a:pPr>
            <a:r>
              <a:rPr lang="fa-IR" sz="2000" b="1" dirty="0" smtClean="0">
                <a:cs typeface="B Zar" pitchFamily="2" charset="-78"/>
              </a:rPr>
              <a:t>     و هم اکنون به طور همزمان دخترانه و پسرانه و در مقاطع پيش دبستاني ، ابتدایی، متوسطه اول، متوسطه دوم و پیش دانشگاهی در رشته هاي تجربي ، رياضي و انساني  فعالیت می نماید . </a:t>
            </a:r>
            <a:endParaRPr lang="en-US" sz="2000" dirty="0" smtClean="0">
              <a:cs typeface="B Zar" pitchFamily="2" charset="-78"/>
            </a:endParaRPr>
          </a:p>
          <a:p>
            <a:pPr marL="0" marR="0" lvl="0" indent="342900"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push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ChangeArrowheads="1"/>
          </p:cNvSpPr>
          <p:nvPr/>
        </p:nvSpPr>
        <p:spPr bwMode="auto">
          <a:xfrm>
            <a:off x="0" y="860727"/>
            <a:ext cx="8991600" cy="43088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04775" algn="justLow" eaLnBrk="1" fontAlgn="base" hangingPunct="1">
              <a:lnSpc>
                <a:spcPct val="200000"/>
              </a:lnSpc>
              <a:spcBef>
                <a:spcPct val="0"/>
              </a:spcBef>
              <a:spcAft>
                <a:spcPct val="0"/>
              </a:spcAft>
            </a:pPr>
            <a:r>
              <a:rPr lang="fa-IR" sz="1600" b="1" dirty="0" smtClean="0">
                <a:solidFill>
                  <a:srgbClr val="000000"/>
                </a:solidFill>
                <a:latin typeface="Calibri" pitchFamily="34" charset="0"/>
                <a:ea typeface="Calibri" pitchFamily="34" charset="0"/>
                <a:cs typeface="B Zar" pitchFamily="2" charset="-78"/>
              </a:rPr>
              <a:t>مجتمع آموزشی العین یکی از قدیمی ترین مجتمع های آموزشی ایرانی است که در شهر العین در کشور امارات عربی متحده مشغول به فعالیت می باشد . این مجتمع بعد از یک وقفه چند ساله ، فعالیت خود را از سال تحصیلی 86-85 مجددا آغاز نمود . </a:t>
            </a:r>
            <a:endParaRPr lang="en-US" sz="1600" b="1" dirty="0" smtClean="0">
              <a:solidFill>
                <a:srgbClr val="000000"/>
              </a:solidFill>
              <a:latin typeface="Calibri" pitchFamily="34" charset="0"/>
              <a:ea typeface="Calibri" pitchFamily="34" charset="0"/>
              <a:cs typeface="B Zar" pitchFamily="2" charset="-78"/>
            </a:endParaRPr>
          </a:p>
          <a:p>
            <a:pPr indent="104775" algn="justLow" eaLnBrk="0" fontAlgn="base" hangingPunct="0">
              <a:lnSpc>
                <a:spcPct val="200000"/>
              </a:lnSpc>
              <a:spcBef>
                <a:spcPct val="0"/>
              </a:spcBef>
              <a:spcAft>
                <a:spcPct val="0"/>
              </a:spcAft>
            </a:pPr>
            <a:r>
              <a:rPr lang="fa-IR" sz="1600" b="1" dirty="0" smtClean="0">
                <a:solidFill>
                  <a:srgbClr val="000000"/>
                </a:solidFill>
                <a:latin typeface="Calibri" pitchFamily="34" charset="0"/>
                <a:ea typeface="Calibri" pitchFamily="34" charset="0"/>
                <a:cs typeface="B Zar" pitchFamily="2" charset="-78"/>
              </a:rPr>
              <a:t>با توجه به اقبال خانواده ها به ثبت نام فرزندانشان در مدارس ایرانی ، این مجتمع سالانه بیش از 95%  دانش آموزان ثبت نامی ایرانی هستند وبقیه از کشورهای افغانستان وپاکستان هستند. در حال حاضر 170 دانش آموز دختر و پسر در سه مقطع ابتدایی و متوسطه در این مجتمع مشغول به تحصیل می باشند . </a:t>
            </a:r>
            <a:endParaRPr lang="en-US" sz="1600" b="1" dirty="0" smtClean="0">
              <a:solidFill>
                <a:srgbClr val="000000"/>
              </a:solidFill>
              <a:latin typeface="Calibri" pitchFamily="34" charset="0"/>
              <a:ea typeface="Calibri" pitchFamily="34" charset="0"/>
              <a:cs typeface="B Zar" pitchFamily="2" charset="-78"/>
            </a:endParaRPr>
          </a:p>
          <a:p>
            <a:pPr indent="104775" algn="justLow" eaLnBrk="0" fontAlgn="base" hangingPunct="0">
              <a:lnSpc>
                <a:spcPct val="200000"/>
              </a:lnSpc>
              <a:spcBef>
                <a:spcPct val="0"/>
              </a:spcBef>
              <a:spcAft>
                <a:spcPct val="0"/>
              </a:spcAft>
            </a:pPr>
            <a:r>
              <a:rPr lang="fa-IR" sz="1600" b="1" dirty="0" smtClean="0">
                <a:solidFill>
                  <a:srgbClr val="000000"/>
                </a:solidFill>
                <a:latin typeface="Calibri" pitchFamily="34" charset="0"/>
                <a:ea typeface="Calibri" pitchFamily="34" charset="0"/>
                <a:cs typeface="B Zar" pitchFamily="2" charset="-78"/>
              </a:rPr>
              <a:t>این مجتمع با همکاری کلیه کارکنان و با مشارکت دانش آموزان و اولیای آنان و با نظارت سرپرستی مدارس جمهوری اسلامی ایران در امارات و رعایت قوانین و مقررات اداره تعلیم و تربیت این کشوراداره می شود </a:t>
            </a:r>
            <a:r>
              <a:rPr kumimoji="0" lang="fa-IR" sz="1400" b="1" i="0" u="none" strike="noStrike" cap="none" normalizeH="0" baseline="0" dirty="0" smtClean="0">
                <a:ln>
                  <a:noFill/>
                </a:ln>
                <a:solidFill>
                  <a:schemeClr val="tx1"/>
                </a:solidFill>
                <a:effectLst/>
                <a:latin typeface="Arial" pitchFamily="34" charset="0"/>
                <a:ea typeface="Times New Roman" pitchFamily="18" charset="0"/>
                <a:cs typeface="B Nazanin" pitchFamily="2" charset="-78"/>
              </a:rPr>
              <a:t>.</a:t>
            </a:r>
            <a:endParaRPr kumimoji="0" lang="en-US" sz="900" b="1" i="0" u="none" strike="noStrike" cap="none" normalizeH="0" baseline="0" dirty="0" smtClean="0">
              <a:ln>
                <a:noFill/>
              </a:ln>
              <a:solidFill>
                <a:schemeClr val="tx1"/>
              </a:solidFill>
              <a:effectLst/>
              <a:latin typeface="Arial" pitchFamily="34" charset="0"/>
              <a:cs typeface="Arial" pitchFamily="34" charset="0"/>
            </a:endParaRPr>
          </a:p>
          <a:p>
            <a:pPr marL="0" marR="0" lvl="0" indent="342900"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مجتمع آموزشي العين</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ChangeArrowheads="1"/>
          </p:cNvSpPr>
          <p:nvPr/>
        </p:nvSpPr>
        <p:spPr bwMode="auto">
          <a:xfrm>
            <a:off x="152400" y="1559203"/>
            <a:ext cx="8839200" cy="2862322"/>
          </a:xfrm>
          <a:prstGeom prst="rect">
            <a:avLst/>
          </a:prstGeom>
          <a:noFill/>
          <a:ln>
            <a:noFill/>
            <a:headEnd/>
            <a:tailEnd/>
          </a:ln>
          <a:effectLst>
            <a:innerShdw blurRad="63500" dist="50800" dir="13500000">
              <a:prstClr val="black">
                <a:alpha val="50000"/>
              </a:prstClr>
            </a:innerShdw>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buFontTx/>
              <a:buNone/>
              <a:tabLst/>
            </a:pPr>
            <a:r>
              <a:rPr lang="fa-IR" sz="2000" b="1" dirty="0" smtClean="0">
                <a:solidFill>
                  <a:srgbClr val="000000"/>
                </a:solidFill>
                <a:latin typeface="Calibri" pitchFamily="34" charset="0"/>
                <a:ea typeface="Calibri" pitchFamily="34" charset="0"/>
                <a:cs typeface="B Zar" pitchFamily="2" charset="-78"/>
              </a:rPr>
              <a:t>در سال تحصیلی 69-1368مجتمع آموزشی غیرانتفاعی آداب در دبی تأسیس این مجتمع که با اخذ مجوز از وزارت آموزش و پرورش ایران و وزارت تعلیم و تربیت امارات عربی متحده ایجاد شده است، این مجتمع در منطقه قصیص در زمینی به وسعت 30000 متر مربع و با زیر بنایی بالغ بر14000 متر مربع نزدیک مجتمع آموزشی سلمان بنا شده است که باتوجه به آئین نامه های مربوط به مدارس غیرانتفاعی فعالیت می کند. اين مجتمع نيز در دو بخش عادي و بين الملل در تمامي مقاطع تحصيلي به تفكيك جنسيت ، اقدام به ارائه خدمات آموزشي مي نمايد.</a:t>
            </a: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مجتمع آموزشي غير دولتی   و بين الملل آداب</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357298"/>
            <a:ext cx="8763000" cy="3708708"/>
          </a:xfrm>
          <a:prstGeom prst="rect">
            <a:avLst/>
          </a:prstGeom>
          <a:noFill/>
        </p:spPr>
        <p:style>
          <a:lnRef idx="0">
            <a:schemeClr val="dk1"/>
          </a:lnRef>
          <a:fillRef idx="3">
            <a:schemeClr val="dk1"/>
          </a:fillRef>
          <a:effectRef idx="3">
            <a:schemeClr val="dk1"/>
          </a:effectRef>
          <a:fontRef idx="minor">
            <a:schemeClr val="lt1"/>
          </a:fontRef>
        </p:style>
        <p:txBody>
          <a:bodyPr wrap="square">
            <a:spAutoFit/>
          </a:bodyPr>
          <a:lstStyle/>
          <a:p>
            <a:pPr algn="just">
              <a:lnSpc>
                <a:spcPct val="200000"/>
              </a:lnSpc>
            </a:pPr>
            <a:r>
              <a:rPr lang="fa-IR" sz="2000" b="1" dirty="0" smtClean="0">
                <a:solidFill>
                  <a:schemeClr val="tx1"/>
                </a:solidFill>
                <a:latin typeface="Calibri" pitchFamily="34" charset="0"/>
                <a:ea typeface="Calibri" pitchFamily="34" charset="0"/>
                <a:cs typeface="B Zar" pitchFamily="2" charset="-78"/>
              </a:rPr>
              <a:t>مجتمع آموزشی مسقط در سال 1367 در محل سفارت جمهوری اسلامی ایران در شهر مسقط برای رفع نیاز آموزشی فرزندان کارکنان سفارت تاسیس و  با 9 نفر دانش آموز ابتدایی کار خود را آغاز نمود. در حال حاضر مدرسه در مکانی استیجاری و با  125 نفر دانش آموز فعالیت می نماید و در سال جاری مجوز مدرسه دریافت و به عنوان یک موسسه مستقل از سفارت، ادامه کار خواهد داد. کفیل معلمان ، مدرسه می باشد و انجمن اولیاء و مربیان به عنوان هیات امنای مدرسه بر فعالیت های مدرسه نظارت و امور مربوط به ویزای معلمان را پیگیری می نماید</a:t>
            </a:r>
            <a:endParaRPr lang="en-US" sz="2000" b="1" dirty="0" smtClean="0">
              <a:solidFill>
                <a:schemeClr val="tx1"/>
              </a:solidFill>
              <a:latin typeface="Calibri" pitchFamily="34" charset="0"/>
              <a:ea typeface="Calibri" pitchFamily="34" charset="0"/>
              <a:cs typeface="B Zar" pitchFamily="2" charset="-78"/>
            </a:endParaRP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مجتمع آموزشي مسقط عمان</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0" y="1169385"/>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200000"/>
              </a:lnSpc>
              <a:spcBef>
                <a:spcPct val="0"/>
              </a:spcBef>
              <a:spcAft>
                <a:spcPct val="0"/>
              </a:spcAft>
              <a:buClrTx/>
              <a:buSzTx/>
              <a:buFontTx/>
              <a:buNone/>
              <a:tabLst/>
            </a:pPr>
            <a:r>
              <a:rPr lang="fa-IR" sz="2000" b="1" dirty="0" smtClean="0">
                <a:latin typeface="Calibri" pitchFamily="34" charset="0"/>
                <a:ea typeface="Calibri" pitchFamily="34" charset="0"/>
                <a:cs typeface="B Zar" pitchFamily="2" charset="-78"/>
              </a:rPr>
              <a:t>نیاز ایرانیان مقیم امارات به داشتن مدرسه استثنایی برای فرزندانشان ، نیازی خفته در دلها و آرزویی تنیده در ذهنشان بود.مجتمع آموزش احسان در سال تحصیلی 86-85 بعنوان اولین مدرسه استثنایی خارج از کشور آغاز فعالیت نمود تا دانش آموزان خاص آهسته گام در راه رسیدن به زندگی مستقل با تعلیم و تربیت صحیح بگذارند.</a:t>
            </a:r>
            <a:endParaRPr lang="en-US" sz="2000" b="1" dirty="0" smtClean="0">
              <a:latin typeface="Calibri" pitchFamily="34" charset="0"/>
              <a:ea typeface="Calibri" pitchFamily="34" charset="0"/>
              <a:cs typeface="B Zar" pitchFamily="2" charset="-78"/>
            </a:endParaRPr>
          </a:p>
          <a:p>
            <a:pPr marL="0" marR="0" lvl="0" indent="0" algn="just" defTabSz="914400" eaLnBrk="0" fontAlgn="base" latinLnBrk="0" hangingPunct="0">
              <a:lnSpc>
                <a:spcPct val="200000"/>
              </a:lnSpc>
              <a:spcBef>
                <a:spcPct val="0"/>
              </a:spcBef>
              <a:spcAft>
                <a:spcPct val="0"/>
              </a:spcAft>
              <a:buClrTx/>
              <a:buSzTx/>
              <a:buFontTx/>
              <a:buNone/>
              <a:tabLst/>
            </a:pPr>
            <a:r>
              <a:rPr lang="fa-IR" sz="2000" b="1" dirty="0" smtClean="0">
                <a:latin typeface="Calibri" pitchFamily="34" charset="0"/>
                <a:ea typeface="Calibri" pitchFamily="34" charset="0"/>
                <a:cs typeface="B Zar" pitchFamily="2" charset="-78"/>
              </a:rPr>
              <a:t>مستقل شدم مجتمع و ایجاد مکانی مناسب و مدرسه ایی استاندارد جهت آموزش دانش آموزان با همت والای خیرین و حمایت مسئولین محترم در تاریخ 1388/9/19 صورت گرفت حال با گذشت قریب به 6 سال از تاسیس این مجتمع پایه های اول تا هشتم میکرو فعال</a:t>
            </a:r>
            <a:r>
              <a:rPr lang="en-US" sz="2000" b="1" dirty="0" smtClean="0">
                <a:latin typeface="Calibri" pitchFamily="34" charset="0"/>
                <a:ea typeface="Calibri" pitchFamily="34" charset="0"/>
                <a:cs typeface="B Zar" pitchFamily="2" charset="-78"/>
              </a:rPr>
              <a:t> –</a:t>
            </a:r>
            <a:r>
              <a:rPr lang="fa-IR" sz="2000" b="1" dirty="0" smtClean="0">
                <a:latin typeface="Calibri" pitchFamily="34" charset="0"/>
                <a:ea typeface="Calibri" pitchFamily="34" charset="0"/>
                <a:cs typeface="B Zar" pitchFamily="2" charset="-78"/>
              </a:rPr>
              <a:t> کم توان ذهنی</a:t>
            </a:r>
            <a:r>
              <a:rPr lang="en-US" sz="2000" b="1" dirty="0" smtClean="0">
                <a:latin typeface="Calibri" pitchFamily="34" charset="0"/>
                <a:ea typeface="Calibri" pitchFamily="34" charset="0"/>
                <a:cs typeface="B Zar" pitchFamily="2" charset="-78"/>
              </a:rPr>
              <a:t> –</a:t>
            </a:r>
            <a:r>
              <a:rPr lang="fa-IR" sz="2000" b="1" dirty="0" smtClean="0">
                <a:latin typeface="Calibri" pitchFamily="34" charset="0"/>
                <a:ea typeface="Calibri" pitchFamily="34" charset="0"/>
                <a:cs typeface="B Zar" pitchFamily="2" charset="-78"/>
              </a:rPr>
              <a:t> پیش فعال</a:t>
            </a:r>
            <a:r>
              <a:rPr lang="en-US" sz="2000" b="1" dirty="0" smtClean="0">
                <a:latin typeface="Calibri" pitchFamily="34" charset="0"/>
                <a:ea typeface="Calibri" pitchFamily="34" charset="0"/>
                <a:cs typeface="B Zar" pitchFamily="2" charset="-78"/>
              </a:rPr>
              <a:t> –</a:t>
            </a:r>
            <a:r>
              <a:rPr lang="fa-IR" sz="2000" b="1" dirty="0" smtClean="0">
                <a:latin typeface="Calibri" pitchFamily="34" charset="0"/>
                <a:ea typeface="Calibri" pitchFamily="34" charset="0"/>
                <a:cs typeface="B Zar" pitchFamily="2" charset="-78"/>
              </a:rPr>
              <a:t> کم بینا</a:t>
            </a:r>
            <a:r>
              <a:rPr lang="en-US" sz="2000" b="1" dirty="0" smtClean="0">
                <a:latin typeface="Calibri" pitchFamily="34" charset="0"/>
                <a:ea typeface="Calibri" pitchFamily="34" charset="0"/>
                <a:cs typeface="B Zar" pitchFamily="2" charset="-78"/>
              </a:rPr>
              <a:t> –</a:t>
            </a:r>
            <a:r>
              <a:rPr lang="fa-IR" sz="2000" b="1" dirty="0" smtClean="0">
                <a:latin typeface="Calibri" pitchFamily="34" charset="0"/>
                <a:ea typeface="Calibri" pitchFamily="34" charset="0"/>
                <a:cs typeface="B Zar" pitchFamily="2" charset="-78"/>
              </a:rPr>
              <a:t> نیمه شنوا</a:t>
            </a:r>
            <a:r>
              <a:rPr lang="en-US" sz="2000" b="1" dirty="0" smtClean="0">
                <a:latin typeface="Calibri" pitchFamily="34" charset="0"/>
                <a:ea typeface="Calibri" pitchFamily="34" charset="0"/>
                <a:cs typeface="B Zar" pitchFamily="2" charset="-78"/>
              </a:rPr>
              <a:t> –</a:t>
            </a:r>
            <a:r>
              <a:rPr lang="fa-IR" sz="2000" b="1" dirty="0" smtClean="0">
                <a:latin typeface="Calibri" pitchFamily="34" charset="0"/>
                <a:ea typeface="Calibri" pitchFamily="34" charset="0"/>
                <a:cs typeface="B Zar" pitchFamily="2" charset="-78"/>
              </a:rPr>
              <a:t> ناشنوا</a:t>
            </a:r>
            <a:r>
              <a:rPr lang="en-US" sz="2000" b="1" dirty="0" smtClean="0">
                <a:latin typeface="Calibri" pitchFamily="34" charset="0"/>
                <a:ea typeface="Calibri" pitchFamily="34" charset="0"/>
                <a:cs typeface="B Zar" pitchFamily="2" charset="-78"/>
              </a:rPr>
              <a:t> –</a:t>
            </a:r>
            <a:r>
              <a:rPr lang="fa-IR" sz="2000" b="1" dirty="0" smtClean="0">
                <a:latin typeface="Calibri" pitchFamily="34" charset="0"/>
                <a:ea typeface="Calibri" pitchFamily="34" charset="0"/>
                <a:cs typeface="B Zar" pitchFamily="2" charset="-78"/>
              </a:rPr>
              <a:t> اونیسم</a:t>
            </a:r>
            <a:r>
              <a:rPr lang="en-US" sz="2000" b="1" dirty="0" smtClean="0">
                <a:latin typeface="Calibri" pitchFamily="34" charset="0"/>
                <a:ea typeface="Calibri" pitchFamily="34" charset="0"/>
                <a:cs typeface="B Zar" pitchFamily="2" charset="-78"/>
              </a:rPr>
              <a:t> –</a:t>
            </a:r>
            <a:r>
              <a:rPr lang="fa-IR" sz="2000" b="1" dirty="0" smtClean="0">
                <a:latin typeface="Calibri" pitchFamily="34" charset="0"/>
                <a:ea typeface="Calibri" pitchFamily="34" charset="0"/>
                <a:cs typeface="B Zar" pitchFamily="2" charset="-78"/>
              </a:rPr>
              <a:t> فلج مغزی</a:t>
            </a:r>
            <a:r>
              <a:rPr lang="en-US" sz="2000" b="1" dirty="0" smtClean="0">
                <a:latin typeface="Calibri" pitchFamily="34" charset="0"/>
                <a:ea typeface="Calibri" pitchFamily="34" charset="0"/>
                <a:cs typeface="B Zar" pitchFamily="2" charset="-78"/>
              </a:rPr>
              <a:t> –</a:t>
            </a:r>
            <a:r>
              <a:rPr lang="fa-IR" sz="2000" b="1" dirty="0" smtClean="0">
                <a:latin typeface="Calibri" pitchFamily="34" charset="0"/>
                <a:ea typeface="Calibri" pitchFamily="34" charset="0"/>
                <a:cs typeface="B Zar" pitchFamily="2" charset="-78"/>
              </a:rPr>
              <a:t> سندروم داون و اختلال یادگیری با تعداد 28 دانش آموز مشغول به فعالیت می باشد. </a:t>
            </a:r>
            <a:endParaRPr lang="en-US" sz="2000" b="1" dirty="0" smtClean="0">
              <a:latin typeface="Calibri" pitchFamily="34" charset="0"/>
              <a:ea typeface="Calibri" pitchFamily="34" charset="0"/>
              <a:cs typeface="B Zar" pitchFamily="2" charset="-78"/>
            </a:endParaRP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مجتمع  استثنايي احسان دبي</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3900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scaled="0"/>
        </a:gradFill>
        <a:effectLst/>
      </p:bgPr>
    </p:bg>
    <p:spTree>
      <p:nvGrpSpPr>
        <p:cNvPr id="1" name=""/>
        <p:cNvGrpSpPr/>
        <p:nvPr/>
      </p:nvGrpSpPr>
      <p:grpSpPr>
        <a:xfrm>
          <a:off x="0" y="0"/>
          <a:ext cx="0" cy="0"/>
          <a:chOff x="0" y="0"/>
          <a:chExt cx="0" cy="0"/>
        </a:xfrm>
      </p:grpSpPr>
      <p:sp>
        <p:nvSpPr>
          <p:cNvPr id="3" name="TextBox 2"/>
          <p:cNvSpPr txBox="1"/>
          <p:nvPr/>
        </p:nvSpPr>
        <p:spPr>
          <a:xfrm>
            <a:off x="214282" y="1142984"/>
            <a:ext cx="8715404" cy="3600986"/>
          </a:xfrm>
          <a:prstGeom prst="rect">
            <a:avLst/>
          </a:prstGeom>
          <a:noFill/>
        </p:spPr>
        <p:txBody>
          <a:bodyPr wrap="square" rtlCol="0">
            <a:spAutoFit/>
          </a:bodyPr>
          <a:lstStyle/>
          <a:p>
            <a:pPr>
              <a:lnSpc>
                <a:spcPct val="200000"/>
              </a:lnSpc>
            </a:pPr>
            <a:r>
              <a:rPr lang="fa-IR" b="1" dirty="0" smtClean="0">
                <a:solidFill>
                  <a:schemeClr val="tx1">
                    <a:lumMod val="85000"/>
                    <a:lumOff val="15000"/>
                  </a:schemeClr>
                </a:solidFill>
              </a:rPr>
              <a:t>1- </a:t>
            </a:r>
            <a:r>
              <a:rPr lang="fa-IR" sz="1600" b="1" dirty="0" smtClean="0">
                <a:solidFill>
                  <a:schemeClr val="tx1">
                    <a:lumMod val="85000"/>
                    <a:lumOff val="15000"/>
                  </a:schemeClr>
                </a:solidFill>
                <a:latin typeface="Calibri" pitchFamily="34" charset="0"/>
                <a:ea typeface="Calibri" pitchFamily="34" charset="0"/>
                <a:cs typeface="B Zar" pitchFamily="2" charset="-78"/>
              </a:rPr>
              <a:t>کپی گذرنامه (رنگی و واضح ) همکار مرد</a:t>
            </a:r>
          </a:p>
          <a:p>
            <a:pPr>
              <a:lnSpc>
                <a:spcPct val="200000"/>
              </a:lnSpc>
            </a:pPr>
            <a:r>
              <a:rPr lang="fa-IR" sz="1600" b="1" dirty="0" smtClean="0">
                <a:solidFill>
                  <a:schemeClr val="tx1">
                    <a:lumMod val="85000"/>
                    <a:lumOff val="15000"/>
                  </a:schemeClr>
                </a:solidFill>
                <a:latin typeface="Calibri" pitchFamily="34" charset="0"/>
                <a:ea typeface="Calibri" pitchFamily="34" charset="0"/>
                <a:cs typeface="B Zar" pitchFamily="2" charset="-78"/>
              </a:rPr>
              <a:t>2- 6قطعه عکس 4*3 یا 4*6 زمینه سفید</a:t>
            </a:r>
          </a:p>
          <a:p>
            <a:pPr>
              <a:lnSpc>
                <a:spcPct val="200000"/>
              </a:lnSpc>
            </a:pPr>
            <a:r>
              <a:rPr lang="fa-IR" sz="1600" b="1" dirty="0" smtClean="0">
                <a:solidFill>
                  <a:schemeClr val="tx1">
                    <a:lumMod val="85000"/>
                    <a:lumOff val="15000"/>
                  </a:schemeClr>
                </a:solidFill>
                <a:latin typeface="Calibri" pitchFamily="34" charset="0"/>
                <a:ea typeface="Calibri" pitchFamily="34" charset="0"/>
                <a:cs typeface="B Zar" pitchFamily="2" charset="-78"/>
              </a:rPr>
              <a:t>3- اصل آخرین مدرک تحصیلی</a:t>
            </a:r>
          </a:p>
          <a:p>
            <a:pPr>
              <a:lnSpc>
                <a:spcPct val="200000"/>
              </a:lnSpc>
            </a:pPr>
            <a:r>
              <a:rPr lang="fa-IR" sz="1600" b="1" dirty="0" smtClean="0">
                <a:solidFill>
                  <a:schemeClr val="tx1">
                    <a:lumMod val="85000"/>
                    <a:lumOff val="15000"/>
                  </a:schemeClr>
                </a:solidFill>
                <a:latin typeface="Calibri" pitchFamily="34" charset="0"/>
                <a:ea typeface="Calibri" pitchFamily="34" charset="0"/>
                <a:cs typeface="B Zar" pitchFamily="2" charset="-78"/>
              </a:rPr>
              <a:t>4-ترجمه مدرک تحصیلی که به تایید وزارت دادگستری وامور خارجه ایران وسفارت امارات در تهران رسیده باشد.</a:t>
            </a:r>
          </a:p>
          <a:p>
            <a:pPr>
              <a:lnSpc>
                <a:spcPct val="200000"/>
              </a:lnSpc>
            </a:pPr>
            <a:r>
              <a:rPr lang="fa-IR" sz="1600" b="1" dirty="0" smtClean="0">
                <a:solidFill>
                  <a:schemeClr val="tx1">
                    <a:lumMod val="85000"/>
                    <a:lumOff val="15000"/>
                  </a:schemeClr>
                </a:solidFill>
                <a:latin typeface="Calibri" pitchFamily="34" charset="0"/>
                <a:ea typeface="Calibri" pitchFamily="34" charset="0"/>
                <a:cs typeface="B Zar" pitchFamily="2" charset="-78"/>
              </a:rPr>
              <a:t>5-تائیدیه مدارک ترجمه شده توسط وزارت امور خارجه امارات(سرپرستی انجام می دهد) </a:t>
            </a:r>
          </a:p>
          <a:p>
            <a:pPr>
              <a:lnSpc>
                <a:spcPct val="200000"/>
              </a:lnSpc>
            </a:pPr>
            <a:r>
              <a:rPr lang="fa-IR" sz="1600" b="1" dirty="0" smtClean="0">
                <a:solidFill>
                  <a:schemeClr val="tx1">
                    <a:lumMod val="85000"/>
                    <a:lumOff val="15000"/>
                  </a:schemeClr>
                </a:solidFill>
                <a:latin typeface="Calibri" pitchFamily="34" charset="0"/>
                <a:ea typeface="Calibri" pitchFamily="34" charset="0"/>
                <a:cs typeface="B Zar" pitchFamily="2" charset="-78"/>
              </a:rPr>
              <a:t>6-گواهی خبره (سوابق خدمتی ) وترجمه عربی آن ویژه ابوظبی والعین </a:t>
            </a:r>
          </a:p>
          <a:p>
            <a:pPr>
              <a:lnSpc>
                <a:spcPct val="200000"/>
              </a:lnSpc>
            </a:pPr>
            <a:r>
              <a:rPr lang="fa-IR" sz="1600" b="1" dirty="0" smtClean="0">
                <a:solidFill>
                  <a:schemeClr val="tx1">
                    <a:lumMod val="85000"/>
                    <a:lumOff val="15000"/>
                  </a:schemeClr>
                </a:solidFill>
                <a:latin typeface="Calibri" pitchFamily="34" charset="0"/>
                <a:ea typeface="Calibri" pitchFamily="34" charset="0"/>
                <a:cs typeface="B Zar" pitchFamily="2" charset="-78"/>
              </a:rPr>
              <a:t>7-گواهی عدم سوءپیشینه وترجمه آن ویژه ابوظبی والعین </a:t>
            </a:r>
            <a:endParaRPr lang="en-US" sz="1600" b="1" dirty="0" smtClean="0">
              <a:solidFill>
                <a:schemeClr val="tx1">
                  <a:lumMod val="85000"/>
                  <a:lumOff val="15000"/>
                </a:schemeClr>
              </a:solidFill>
              <a:latin typeface="Calibri" pitchFamily="34" charset="0"/>
              <a:ea typeface="Calibri" pitchFamily="34" charset="0"/>
              <a:cs typeface="B Zar" pitchFamily="2" charset="-78"/>
            </a:endParaRPr>
          </a:p>
        </p:txBody>
      </p:sp>
      <p:sp>
        <p:nvSpPr>
          <p:cNvPr id="4" name="Rectangle 3"/>
          <p:cNvSpPr/>
          <p:nvPr/>
        </p:nvSpPr>
        <p:spPr>
          <a:xfrm>
            <a:off x="2451164" y="5143512"/>
            <a:ext cx="5517857" cy="338554"/>
          </a:xfrm>
          <a:prstGeom prst="rect">
            <a:avLst/>
          </a:prstGeom>
          <a:noFill/>
        </p:spPr>
        <p:txBody>
          <a:bodyPr wrap="none" lIns="91440" tIns="45720" rIns="91440" bIns="45720">
            <a:spAutoFit/>
          </a:bodyPr>
          <a:lstStyle/>
          <a:p>
            <a:pPr algn="ctr"/>
            <a:r>
              <a:rPr lang="fa-IR" sz="1600" b="1" dirty="0" smtClean="0">
                <a:ln w="18000">
                  <a:solidFill>
                    <a:schemeClr val="accent2">
                      <a:satMod val="140000"/>
                    </a:schemeClr>
                  </a:solidFill>
                  <a:prstDash val="solid"/>
                  <a:miter lim="800000"/>
                </a:ln>
                <a:effectLst>
                  <a:outerShdw blurRad="25500" dist="23000" dir="7020000" algn="tl">
                    <a:srgbClr val="000000">
                      <a:alpha val="50000"/>
                    </a:srgbClr>
                  </a:outerShdw>
                </a:effectLst>
                <a:cs typeface="B Titr" pitchFamily="2" charset="-78"/>
              </a:rPr>
              <a:t>تذکر :مدارک تحصیلی معادل ، ضمن خدمت وناپیوسته قابل قبول نمی باشد  </a:t>
            </a:r>
            <a:endParaRPr lang="en-US" sz="1600" b="1" dirty="0">
              <a:ln w="18000">
                <a:solidFill>
                  <a:schemeClr val="accent2">
                    <a:satMod val="140000"/>
                  </a:schemeClr>
                </a:solidFill>
                <a:prstDash val="solid"/>
                <a:miter lim="800000"/>
              </a:ln>
              <a:effectLst>
                <a:outerShdw blurRad="25500" dist="23000" dir="7020000" algn="tl">
                  <a:srgbClr val="000000">
                    <a:alpha val="50000"/>
                  </a:srgbClr>
                </a:outerShdw>
              </a:effectLst>
              <a:cs typeface="B Titr" pitchFamily="2" charset="-78"/>
            </a:endParaRPr>
          </a:p>
        </p:txBody>
      </p:sp>
      <p:sp>
        <p:nvSpPr>
          <p:cNvPr id="5" name="Rectangle 4"/>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مدارك مورد نياز جهت اخذ ويزا</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0962" y="857232"/>
            <a:ext cx="8358214" cy="6001643"/>
          </a:xfrm>
          <a:prstGeom prst="rect">
            <a:avLst/>
          </a:prstGeom>
          <a:noFill/>
        </p:spPr>
        <p:style>
          <a:lnRef idx="0">
            <a:schemeClr val="accent3"/>
          </a:lnRef>
          <a:fillRef idx="3">
            <a:schemeClr val="accent3"/>
          </a:fillRef>
          <a:effectRef idx="3">
            <a:schemeClr val="accent3"/>
          </a:effectRef>
          <a:fontRef idx="minor">
            <a:schemeClr val="lt1"/>
          </a:fontRef>
        </p:style>
        <p:txBody>
          <a:bodyPr wrap="square" rtlCol="0">
            <a:spAutoFit/>
          </a:bodyPr>
          <a:lstStyle/>
          <a:p>
            <a:pPr lvl="0">
              <a:buFont typeface="Wingdings" pitchFamily="2" charset="2"/>
              <a:buChar char="q"/>
            </a:pPr>
            <a:r>
              <a:rPr lang="fa-IR" sz="1600" dirty="0" smtClean="0">
                <a:solidFill>
                  <a:schemeClr val="tx1"/>
                </a:solidFill>
                <a:cs typeface="B Zar" pitchFamily="2" charset="-78"/>
              </a:rPr>
              <a:t>نمون برگ ثبت نام (تکمیل شده) و تعهد نامه </a:t>
            </a:r>
            <a:endParaRPr lang="en-US" sz="1600" dirty="0" smtClean="0">
              <a:solidFill>
                <a:schemeClr val="tx1"/>
              </a:solidFill>
              <a:cs typeface="B Zar" pitchFamily="2" charset="-78"/>
            </a:endParaRPr>
          </a:p>
          <a:p>
            <a:pPr lvl="0">
              <a:buFont typeface="Wingdings" pitchFamily="2" charset="2"/>
              <a:buChar char="q"/>
            </a:pPr>
            <a:r>
              <a:rPr lang="fa-IR" sz="1600" dirty="0" smtClean="0">
                <a:solidFill>
                  <a:schemeClr val="tx1"/>
                </a:solidFill>
                <a:cs typeface="B Zar" pitchFamily="2" charset="-78"/>
              </a:rPr>
              <a:t>تصویر برابر اصل شده شناسنامه</a:t>
            </a:r>
            <a:endParaRPr lang="en-US" sz="1600" dirty="0" smtClean="0">
              <a:solidFill>
                <a:schemeClr val="tx1"/>
              </a:solidFill>
              <a:cs typeface="B Zar" pitchFamily="2" charset="-78"/>
            </a:endParaRPr>
          </a:p>
          <a:p>
            <a:pPr lvl="0">
              <a:buFont typeface="Wingdings" pitchFamily="2" charset="2"/>
              <a:buChar char="q"/>
            </a:pPr>
            <a:r>
              <a:rPr lang="fa-IR" sz="1600" dirty="0" smtClean="0">
                <a:solidFill>
                  <a:schemeClr val="tx1"/>
                </a:solidFill>
                <a:cs typeface="B Zar" pitchFamily="2" charset="-78"/>
              </a:rPr>
              <a:t>تصویر کارت ملی و شناسنامه پدر و مادر دانش آموز</a:t>
            </a:r>
            <a:endParaRPr lang="en-US" sz="1600" dirty="0" smtClean="0">
              <a:solidFill>
                <a:schemeClr val="tx1"/>
              </a:solidFill>
              <a:cs typeface="B Zar" pitchFamily="2" charset="-78"/>
            </a:endParaRPr>
          </a:p>
          <a:p>
            <a:pPr lvl="0">
              <a:buFont typeface="Wingdings" pitchFamily="2" charset="2"/>
              <a:buChar char="q"/>
            </a:pPr>
            <a:r>
              <a:rPr lang="fa-IR" sz="1600" dirty="0" smtClean="0">
                <a:solidFill>
                  <a:schemeClr val="tx1"/>
                </a:solidFill>
                <a:cs typeface="B Zar" pitchFamily="2" charset="-78"/>
              </a:rPr>
              <a:t>6 قطعه 4×3 تمام رخ سال تحصیلی جاری که پشت نویسی شده با زمینه سفید و با رعایت شئونات اسلامی</a:t>
            </a:r>
            <a:r>
              <a:rPr lang="en-US" sz="1600" dirty="0" smtClean="0">
                <a:solidFill>
                  <a:schemeClr val="tx1"/>
                </a:solidFill>
                <a:cs typeface="B Zar" pitchFamily="2" charset="-78"/>
              </a:rPr>
              <a:t>  </a:t>
            </a:r>
          </a:p>
          <a:p>
            <a:pPr lvl="0">
              <a:buFont typeface="Wingdings" pitchFamily="2" charset="2"/>
              <a:buChar char="q"/>
            </a:pPr>
            <a:r>
              <a:rPr lang="fa-IR" sz="1600" dirty="0" smtClean="0">
                <a:solidFill>
                  <a:schemeClr val="tx1"/>
                </a:solidFill>
                <a:cs typeface="B Zar" pitchFamily="2" charset="-78"/>
              </a:rPr>
              <a:t>سی دی اطلاعات سوابق تحصیلی  و يا كد انتقال 5 رقمي</a:t>
            </a:r>
            <a:endParaRPr lang="en-US" sz="1600" dirty="0" smtClean="0">
              <a:solidFill>
                <a:schemeClr val="tx1"/>
              </a:solidFill>
              <a:cs typeface="B Zar" pitchFamily="2" charset="-78"/>
            </a:endParaRPr>
          </a:p>
          <a:p>
            <a:pPr lvl="0">
              <a:buFont typeface="Wingdings" pitchFamily="2" charset="2"/>
              <a:buChar char="q"/>
            </a:pPr>
            <a:r>
              <a:rPr lang="fa-IR" sz="1600" dirty="0" smtClean="0">
                <a:solidFill>
                  <a:schemeClr val="tx1"/>
                </a:solidFill>
                <a:cs typeface="B Zar" pitchFamily="2" charset="-78"/>
              </a:rPr>
              <a:t>فیش واریزی وجه ثبت نام یا تأییدیه پرداخت وجه از مدرسه</a:t>
            </a:r>
            <a:endParaRPr lang="en-US" sz="1600" dirty="0" smtClean="0">
              <a:solidFill>
                <a:schemeClr val="tx1"/>
              </a:solidFill>
              <a:cs typeface="B Zar" pitchFamily="2" charset="-78"/>
            </a:endParaRPr>
          </a:p>
          <a:p>
            <a:pPr lvl="0">
              <a:buFont typeface="Wingdings" pitchFamily="2" charset="2"/>
              <a:buChar char="q"/>
            </a:pPr>
            <a:r>
              <a:rPr lang="fa-IR" sz="1600" dirty="0" smtClean="0">
                <a:solidFill>
                  <a:schemeClr val="tx1"/>
                </a:solidFill>
                <a:cs typeface="B Zar" pitchFamily="2" charset="-78"/>
              </a:rPr>
              <a:t>كارت معتبر </a:t>
            </a:r>
            <a:r>
              <a:rPr lang="en-US" sz="1600" dirty="0" smtClean="0">
                <a:solidFill>
                  <a:schemeClr val="tx1"/>
                </a:solidFill>
                <a:cs typeface="B Zar" pitchFamily="2" charset="-78"/>
              </a:rPr>
              <a:t>ID</a:t>
            </a:r>
            <a:r>
              <a:rPr lang="fa-IR" sz="1600" dirty="0" smtClean="0">
                <a:solidFill>
                  <a:schemeClr val="tx1"/>
                </a:solidFill>
                <a:cs typeface="B Zar" pitchFamily="2" charset="-78"/>
              </a:rPr>
              <a:t> كپي</a:t>
            </a:r>
            <a:endParaRPr lang="en-US" sz="1600" dirty="0" smtClean="0">
              <a:solidFill>
                <a:schemeClr val="tx1"/>
              </a:solidFill>
              <a:cs typeface="B Zar" pitchFamily="2" charset="-78"/>
            </a:endParaRPr>
          </a:p>
          <a:p>
            <a:pPr lvl="0">
              <a:buFont typeface="Wingdings" pitchFamily="2" charset="2"/>
              <a:buChar char="q"/>
            </a:pPr>
            <a:r>
              <a:rPr lang="fa-IR" sz="1600" dirty="0" smtClean="0">
                <a:solidFill>
                  <a:schemeClr val="tx1"/>
                </a:solidFill>
                <a:cs typeface="B Zar" pitchFamily="2" charset="-78"/>
              </a:rPr>
              <a:t>کپی پاسپورت و اقامه معتبر</a:t>
            </a:r>
            <a:endParaRPr lang="en-US" sz="1600" dirty="0" smtClean="0">
              <a:solidFill>
                <a:schemeClr val="tx1"/>
              </a:solidFill>
              <a:cs typeface="B Zar" pitchFamily="2" charset="-78"/>
            </a:endParaRPr>
          </a:p>
          <a:p>
            <a:pPr lvl="0">
              <a:buFont typeface="Wingdings" pitchFamily="2" charset="2"/>
              <a:buChar char="q"/>
            </a:pPr>
            <a:r>
              <a:rPr lang="fa-IR" sz="1600" dirty="0" smtClean="0">
                <a:solidFill>
                  <a:schemeClr val="tx1"/>
                </a:solidFill>
                <a:cs typeface="B Zar" pitchFamily="2" charset="-78"/>
              </a:rPr>
              <a:t>اصل و ترجمه آخرین مدرک تحصیلی که به تأیید وزارت امور خارجه و سفارت امارات عربی متحده در تهران رسیده باشد. </a:t>
            </a:r>
            <a:endParaRPr lang="en-US" sz="1600" dirty="0" smtClean="0">
              <a:solidFill>
                <a:schemeClr val="tx1"/>
              </a:solidFill>
              <a:cs typeface="B Zar" pitchFamily="2" charset="-78"/>
            </a:endParaRPr>
          </a:p>
          <a:p>
            <a:pPr lvl="0">
              <a:buFont typeface="Wingdings" pitchFamily="2" charset="2"/>
              <a:buChar char="q"/>
            </a:pPr>
            <a:r>
              <a:rPr lang="fa-IR" sz="1600" dirty="0" smtClean="0">
                <a:solidFill>
                  <a:schemeClr val="tx1"/>
                </a:solidFill>
                <a:cs typeface="B Zar" pitchFamily="2" charset="-78"/>
              </a:rPr>
              <a:t>شناسنامه سلامت</a:t>
            </a:r>
            <a:endParaRPr lang="en-US" sz="1600" dirty="0" smtClean="0">
              <a:solidFill>
                <a:schemeClr val="tx1"/>
              </a:solidFill>
              <a:cs typeface="B Zar" pitchFamily="2" charset="-78"/>
            </a:endParaRPr>
          </a:p>
          <a:p>
            <a:r>
              <a:rPr lang="fa-IR" sz="1600" dirty="0" smtClean="0">
                <a:solidFill>
                  <a:schemeClr val="tx1"/>
                </a:solidFill>
                <a:cs typeface="B Titr" pitchFamily="2" charset="-78"/>
              </a:rPr>
              <a:t>مدارك مورد نياز براي  دانش آموزاني که در طول سال تحصیلی  به امارات انتقال مي يابند</a:t>
            </a:r>
            <a:endParaRPr lang="en-US" sz="1600" dirty="0" smtClean="0">
              <a:solidFill>
                <a:schemeClr val="tx1"/>
              </a:solidFill>
              <a:cs typeface="B Titr" pitchFamily="2" charset="-78"/>
            </a:endParaRPr>
          </a:p>
          <a:p>
            <a:pPr marL="342900" lvl="0" indent="-342900">
              <a:buFont typeface="Wingdings" pitchFamily="2" charset="2"/>
              <a:buChar char="q"/>
            </a:pPr>
            <a:r>
              <a:rPr lang="fa-IR" sz="1600" dirty="0" smtClean="0">
                <a:solidFill>
                  <a:schemeClr val="tx1"/>
                </a:solidFill>
                <a:cs typeface="B Zar" pitchFamily="2" charset="-78"/>
              </a:rPr>
              <a:t>گواهی اشتغال و ترجمه آن که به تأیید وزارت امور خارجه و سفارت امارات عربی متحده در تهران رسیده باشد. </a:t>
            </a:r>
            <a:endParaRPr lang="en-US" sz="1600" dirty="0" smtClean="0">
              <a:solidFill>
                <a:schemeClr val="tx1"/>
              </a:solidFill>
              <a:cs typeface="B Zar" pitchFamily="2" charset="-78"/>
            </a:endParaRPr>
          </a:p>
          <a:p>
            <a:pPr marL="342900" lvl="0" indent="-342900">
              <a:buFont typeface="Wingdings" pitchFamily="2" charset="2"/>
              <a:buChar char="q"/>
            </a:pPr>
            <a:r>
              <a:rPr lang="fa-IR" sz="1600" dirty="0" smtClean="0">
                <a:solidFill>
                  <a:schemeClr val="tx1"/>
                </a:solidFill>
                <a:cs typeface="B Zar" pitchFamily="2" charset="-78"/>
              </a:rPr>
              <a:t>اصل و ترجمه رسمی کارنامه نوبت اول که به تأیید وزارت امور خارجه و سفارت امارات عربی متحده در تهران رسیده باشد.</a:t>
            </a:r>
            <a:endParaRPr lang="en-US" sz="1600" dirty="0" smtClean="0">
              <a:solidFill>
                <a:schemeClr val="tx1"/>
              </a:solidFill>
              <a:cs typeface="B Zar" pitchFamily="2" charset="-78"/>
            </a:endParaRPr>
          </a:p>
          <a:p>
            <a:pPr marL="342900" lvl="0" indent="-342900">
              <a:buFont typeface="Wingdings" pitchFamily="2" charset="2"/>
              <a:buChar char="q"/>
            </a:pPr>
            <a:r>
              <a:rPr lang="fa-IR" sz="1600" dirty="0" smtClean="0">
                <a:solidFill>
                  <a:schemeClr val="tx1"/>
                </a:solidFill>
                <a:cs typeface="B Zar" pitchFamily="2" charset="-78"/>
              </a:rPr>
              <a:t>مجوز ثبت نام از سرپرستی مدارس جمهوری اسلامی ایران در امارات عربی متحده .</a:t>
            </a:r>
            <a:endParaRPr lang="en-US" sz="1600" dirty="0" smtClean="0">
              <a:solidFill>
                <a:schemeClr val="tx1"/>
              </a:solidFill>
              <a:cs typeface="B Zar" pitchFamily="2" charset="-78"/>
            </a:endParaRPr>
          </a:p>
          <a:p>
            <a:r>
              <a:rPr lang="fa-IR" sz="1600" dirty="0" smtClean="0">
                <a:solidFill>
                  <a:schemeClr val="tx1"/>
                </a:solidFill>
                <a:cs typeface="B Titr" pitchFamily="2" charset="-78"/>
              </a:rPr>
              <a:t>مدارک اختصاصی مورد نیاز پايه اول ابتدایی</a:t>
            </a:r>
            <a:endParaRPr lang="en-US" sz="1600" dirty="0" smtClean="0">
              <a:solidFill>
                <a:schemeClr val="tx1"/>
              </a:solidFill>
              <a:cs typeface="B Titr" pitchFamily="2" charset="-78"/>
            </a:endParaRPr>
          </a:p>
          <a:p>
            <a:pPr lvl="0">
              <a:buFont typeface="Wingdings" pitchFamily="2" charset="2"/>
              <a:buChar char="q"/>
            </a:pPr>
            <a:r>
              <a:rPr lang="fa-IR" sz="1600" dirty="0" smtClean="0">
                <a:solidFill>
                  <a:schemeClr val="tx1"/>
                </a:solidFill>
                <a:cs typeface="B Zar" pitchFamily="2" charset="-78"/>
              </a:rPr>
              <a:t>نامه پذیرش از پایگاه سنجش </a:t>
            </a:r>
            <a:endParaRPr lang="en-US" sz="1600" dirty="0" smtClean="0">
              <a:solidFill>
                <a:schemeClr val="tx1"/>
              </a:solidFill>
              <a:cs typeface="B Zar" pitchFamily="2" charset="-78"/>
            </a:endParaRPr>
          </a:p>
          <a:p>
            <a:pPr lvl="0">
              <a:buFont typeface="Wingdings" pitchFamily="2" charset="2"/>
              <a:buChar char="q"/>
            </a:pPr>
            <a:r>
              <a:rPr lang="fa-IR" sz="1600" dirty="0" smtClean="0">
                <a:solidFill>
                  <a:schemeClr val="tx1"/>
                </a:solidFill>
                <a:cs typeface="B Zar" pitchFamily="2" charset="-78"/>
              </a:rPr>
              <a:t>کپی کارت واکسن </a:t>
            </a:r>
            <a:endParaRPr lang="en-US" sz="1600" dirty="0" smtClean="0">
              <a:solidFill>
                <a:schemeClr val="tx1"/>
              </a:solidFill>
              <a:cs typeface="B Zar" pitchFamily="2" charset="-78"/>
            </a:endParaRPr>
          </a:p>
          <a:p>
            <a:pPr lvl="0">
              <a:buFont typeface="Wingdings" pitchFamily="2" charset="2"/>
              <a:buChar char="q"/>
            </a:pPr>
            <a:r>
              <a:rPr lang="fa-IR" sz="1600" dirty="0" smtClean="0">
                <a:solidFill>
                  <a:schemeClr val="tx1"/>
                </a:solidFill>
                <a:cs typeface="B Zar" pitchFamily="2" charset="-78"/>
              </a:rPr>
              <a:t>ترجمه شناسنامه برای متولدین ایران و شهاده میلاد برای متولدین غیر از ایران</a:t>
            </a:r>
            <a:endParaRPr lang="en-US" sz="1600" dirty="0" smtClean="0">
              <a:solidFill>
                <a:schemeClr val="tx1"/>
              </a:solidFill>
              <a:cs typeface="B Zar" pitchFamily="2" charset="-78"/>
            </a:endParaRPr>
          </a:p>
          <a:p>
            <a:r>
              <a:rPr lang="fa-IR" sz="1600" dirty="0" smtClean="0">
                <a:solidFill>
                  <a:schemeClr val="tx1"/>
                </a:solidFill>
                <a:cs typeface="B Titr" pitchFamily="2" charset="-78"/>
              </a:rPr>
              <a:t>مدارک اختصاصی مورد نیاز دوره متوسطه دوم</a:t>
            </a:r>
            <a:endParaRPr lang="en-US" sz="1600" dirty="0" smtClean="0">
              <a:solidFill>
                <a:schemeClr val="tx1"/>
              </a:solidFill>
              <a:cs typeface="B Titr" pitchFamily="2" charset="-78"/>
            </a:endParaRPr>
          </a:p>
          <a:p>
            <a:pPr lvl="0">
              <a:buFont typeface="Wingdings" pitchFamily="2" charset="2"/>
              <a:buChar char="q"/>
            </a:pPr>
            <a:r>
              <a:rPr lang="fa-IR" sz="1600" dirty="0" smtClean="0">
                <a:solidFill>
                  <a:schemeClr val="tx1"/>
                </a:solidFill>
                <a:cs typeface="B Zar" pitchFamily="2" charset="-78"/>
              </a:rPr>
              <a:t>برگه انتخاب واحد درسی تأیید شده پایه جاري</a:t>
            </a:r>
            <a:endParaRPr lang="en-US" sz="1600" dirty="0" smtClean="0">
              <a:solidFill>
                <a:schemeClr val="tx1"/>
              </a:solidFill>
              <a:cs typeface="B Zar" pitchFamily="2" charset="-78"/>
            </a:endParaRPr>
          </a:p>
          <a:p>
            <a:pPr lvl="0">
              <a:buFont typeface="Wingdings" pitchFamily="2" charset="2"/>
              <a:buChar char="q"/>
            </a:pPr>
            <a:r>
              <a:rPr lang="fa-IR" sz="1600" dirty="0" smtClean="0">
                <a:solidFill>
                  <a:schemeClr val="tx1"/>
                </a:solidFill>
                <a:cs typeface="B Zar" pitchFamily="2" charset="-78"/>
              </a:rPr>
              <a:t>اصل کارنامه پايه قبل</a:t>
            </a:r>
            <a:endParaRPr lang="en-US" sz="1600" dirty="0" smtClean="0">
              <a:solidFill>
                <a:schemeClr val="tx1"/>
              </a:solidFill>
              <a:cs typeface="B Zar" pitchFamily="2" charset="-78"/>
            </a:endParaRPr>
          </a:p>
          <a:p>
            <a:pPr lvl="0">
              <a:buFont typeface="Wingdings" pitchFamily="2" charset="2"/>
              <a:buChar char="q"/>
            </a:pPr>
            <a:r>
              <a:rPr lang="fa-IR" sz="1600" dirty="0" smtClean="0">
                <a:solidFill>
                  <a:schemeClr val="tx1"/>
                </a:solidFill>
                <a:cs typeface="B Zar" pitchFamily="2" charset="-78"/>
              </a:rPr>
              <a:t>اصل نمون برگ شماره یک هدایت تحصیلی دوره متوسطه</a:t>
            </a:r>
            <a:endParaRPr lang="en-US" sz="1600" dirty="0" smtClean="0">
              <a:solidFill>
                <a:schemeClr val="tx1"/>
              </a:solidFill>
              <a:cs typeface="B Zar" pitchFamily="2" charset="-78"/>
            </a:endParaRPr>
          </a:p>
          <a:p>
            <a:r>
              <a:rPr lang="fa-IR" sz="1600" dirty="0" smtClean="0">
                <a:solidFill>
                  <a:schemeClr val="tx1"/>
                </a:solidFill>
                <a:cs typeface="B Titr" pitchFamily="2" charset="-78"/>
              </a:rPr>
              <a:t>مدارک اختصاصی مورد نیاز دوره پيش دانشگاهي</a:t>
            </a:r>
            <a:endParaRPr lang="en-US" sz="1600" dirty="0" smtClean="0">
              <a:solidFill>
                <a:schemeClr val="tx1"/>
              </a:solidFill>
              <a:cs typeface="B Titr" pitchFamily="2" charset="-78"/>
            </a:endParaRPr>
          </a:p>
          <a:p>
            <a:pPr lvl="0"/>
            <a:r>
              <a:rPr lang="fa-IR" sz="1600" dirty="0" smtClean="0">
                <a:solidFill>
                  <a:schemeClr val="tx1"/>
                </a:solidFill>
                <a:cs typeface="B Zar" pitchFamily="2" charset="-78"/>
              </a:rPr>
              <a:t>اصل گواهی نامه موقت و کارنامه فارغ التحصیلی سال سوم متوسطه كه به تائيد مدرسه و منطقه آموزش و پرورش مبدأ رسيده باشد.</a:t>
            </a:r>
            <a:endParaRPr lang="en-US" sz="1600" dirty="0">
              <a:solidFill>
                <a:schemeClr val="tx1"/>
              </a:solidFill>
              <a:cs typeface="B Zar" pitchFamily="2" charset="-78"/>
            </a:endParaRPr>
          </a:p>
        </p:txBody>
      </p:sp>
      <p:sp>
        <p:nvSpPr>
          <p:cNvPr id="3" name="Rectangle 2"/>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مدارك مورد نياز جهت ثبت نام دانش آموزان</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57356" y="1428736"/>
            <a:ext cx="6643734" cy="3323987"/>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spAutoFit/>
          </a:bodyPr>
          <a:lstStyle/>
          <a:p>
            <a:pPr>
              <a:lnSpc>
                <a:spcPct val="200000"/>
              </a:lnSpc>
            </a:pPr>
            <a:r>
              <a:rPr lang="fa-IR" sz="1600" b="1" dirty="0" smtClean="0">
                <a:solidFill>
                  <a:schemeClr val="tx1"/>
                </a:solidFill>
                <a:latin typeface="Calibri" pitchFamily="34" charset="0"/>
                <a:ea typeface="Calibri" pitchFamily="34" charset="0"/>
                <a:cs typeface="B Zar" pitchFamily="2" charset="-78"/>
              </a:rPr>
              <a:t>1- کپی گذرنامه اعضای خانواده </a:t>
            </a:r>
          </a:p>
          <a:p>
            <a:pPr>
              <a:lnSpc>
                <a:spcPct val="200000"/>
              </a:lnSpc>
            </a:pPr>
            <a:r>
              <a:rPr lang="fa-IR" sz="1600" b="1" dirty="0" smtClean="0">
                <a:solidFill>
                  <a:schemeClr val="tx1"/>
                </a:solidFill>
                <a:latin typeface="Calibri" pitchFamily="34" charset="0"/>
                <a:ea typeface="Calibri" pitchFamily="34" charset="0"/>
                <a:cs typeface="B Zar" pitchFamily="2" charset="-78"/>
              </a:rPr>
              <a:t>2- اصل سند ازدواج</a:t>
            </a:r>
          </a:p>
          <a:p>
            <a:pPr>
              <a:lnSpc>
                <a:spcPct val="200000"/>
              </a:lnSpc>
            </a:pPr>
            <a:r>
              <a:rPr lang="fa-IR" sz="1600" b="1" dirty="0" smtClean="0">
                <a:solidFill>
                  <a:schemeClr val="tx1"/>
                </a:solidFill>
                <a:latin typeface="Calibri" pitchFamily="34" charset="0"/>
                <a:ea typeface="Calibri" pitchFamily="34" charset="0"/>
                <a:cs typeface="B Zar" pitchFamily="2" charset="-78"/>
              </a:rPr>
              <a:t>3- کپی سند ازدواج </a:t>
            </a:r>
          </a:p>
          <a:p>
            <a:pPr>
              <a:lnSpc>
                <a:spcPct val="200000"/>
              </a:lnSpc>
            </a:pPr>
            <a:r>
              <a:rPr lang="fa-IR" sz="1600" b="1" dirty="0" smtClean="0">
                <a:solidFill>
                  <a:schemeClr val="tx1"/>
                </a:solidFill>
                <a:latin typeface="Calibri" pitchFamily="34" charset="0"/>
                <a:ea typeface="Calibri" pitchFamily="34" charset="0"/>
                <a:cs typeface="B Zar" pitchFamily="2" charset="-78"/>
              </a:rPr>
              <a:t>4-پرینت صورتحساب بانکی  در امارات (حداقل سه ماه حقوق دریافتی داشته باشد)</a:t>
            </a:r>
          </a:p>
          <a:p>
            <a:pPr>
              <a:lnSpc>
                <a:spcPct val="200000"/>
              </a:lnSpc>
            </a:pPr>
            <a:r>
              <a:rPr lang="fa-IR" sz="1600" b="1" dirty="0" smtClean="0">
                <a:solidFill>
                  <a:schemeClr val="tx1"/>
                </a:solidFill>
                <a:latin typeface="Calibri" pitchFamily="34" charset="0"/>
                <a:ea typeface="Calibri" pitchFamily="34" charset="0"/>
                <a:cs typeface="B Zar" pitchFamily="2" charset="-78"/>
              </a:rPr>
              <a:t>5-2قطعه عکس رنگی 4*6 زمینه سفید تمامی اعضای خانواده</a:t>
            </a:r>
          </a:p>
          <a:p>
            <a:pPr>
              <a:lnSpc>
                <a:spcPct val="200000"/>
              </a:lnSpc>
            </a:pPr>
            <a:r>
              <a:rPr lang="fa-IR" sz="1600" b="1" dirty="0" smtClean="0">
                <a:solidFill>
                  <a:schemeClr val="tx1"/>
                </a:solidFill>
                <a:latin typeface="Calibri" pitchFamily="34" charset="0"/>
                <a:ea typeface="Calibri" pitchFamily="34" charset="0"/>
                <a:cs typeface="B Zar" pitchFamily="2" charset="-78"/>
              </a:rPr>
              <a:t>6- هزینه اقامت </a:t>
            </a:r>
          </a:p>
          <a:p>
            <a:endParaRPr lang="en-US" dirty="0"/>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مدارك لازم جهت اقامت همكاران</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1714480" y="1000108"/>
            <a:ext cx="5643602" cy="369332"/>
          </a:xfrm>
          <a:prstGeom prst="rect">
            <a:avLst/>
          </a:prstGeom>
        </p:spPr>
        <p:txBody>
          <a:bodyPr wrap="square">
            <a:spAutoFit/>
          </a:bodyPr>
          <a:lstStyle/>
          <a:p>
            <a:pPr algn="ctr"/>
            <a:r>
              <a:rPr lang="fa-IR" b="1" dirty="0" smtClean="0">
                <a:ln w="11430"/>
                <a:effectLst>
                  <a:outerShdw blurRad="80000" dist="40000" dir="5040000" algn="tl">
                    <a:srgbClr val="000000">
                      <a:alpha val="30000"/>
                    </a:srgbClr>
                  </a:outerShdw>
                </a:effectLst>
                <a:cs typeface="B Titr" pitchFamily="2" charset="-78"/>
              </a:rPr>
              <a:t> خاص همکاران اعزامی امارت هاي شارجه ، العين و ابوظبي </a:t>
            </a:r>
            <a:endParaRPr lang="en-US" b="1" dirty="0">
              <a:ln w="11430"/>
              <a:effectLst>
                <a:outerShdw blurRad="80000" dist="40000" dir="5040000" algn="tl">
                  <a:srgbClr val="000000">
                    <a:alpha val="30000"/>
                  </a:srgbClr>
                </a:outerShdw>
              </a:effectLst>
              <a:cs typeface="B Titr" pitchFamily="2" charset="-78"/>
            </a:endParaRPr>
          </a:p>
        </p:txBody>
      </p:sp>
      <p:sp>
        <p:nvSpPr>
          <p:cNvPr id="3" name="TextBox 2"/>
          <p:cNvSpPr txBox="1"/>
          <p:nvPr/>
        </p:nvSpPr>
        <p:spPr>
          <a:xfrm>
            <a:off x="1571604" y="1571612"/>
            <a:ext cx="6858048" cy="2554545"/>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lnSpc>
                <a:spcPct val="200000"/>
              </a:lnSpc>
            </a:pPr>
            <a:r>
              <a:rPr lang="fa-IR" sz="1600" b="1" dirty="0" smtClean="0">
                <a:solidFill>
                  <a:schemeClr val="tx1"/>
                </a:solidFill>
                <a:latin typeface="Calibri" pitchFamily="34" charset="0"/>
                <a:ea typeface="Calibri" pitchFamily="34" charset="0"/>
                <a:cs typeface="B Zar" pitchFamily="2" charset="-78"/>
              </a:rPr>
              <a:t>1-اصل وترجمه آخرین مدرک تحصیلی</a:t>
            </a:r>
          </a:p>
          <a:p>
            <a:pPr>
              <a:lnSpc>
                <a:spcPct val="200000"/>
              </a:lnSpc>
            </a:pPr>
            <a:r>
              <a:rPr lang="fa-IR" sz="1600" b="1" dirty="0" smtClean="0">
                <a:solidFill>
                  <a:schemeClr val="tx1"/>
                </a:solidFill>
                <a:latin typeface="Calibri" pitchFamily="34" charset="0"/>
                <a:ea typeface="Calibri" pitchFamily="34" charset="0"/>
                <a:cs typeface="B Zar" pitchFamily="2" charset="-78"/>
              </a:rPr>
              <a:t>2- گواهی خبره (سوابق خدمتی درآن رشته ) وترجمه آن </a:t>
            </a:r>
          </a:p>
          <a:p>
            <a:pPr>
              <a:lnSpc>
                <a:spcPct val="200000"/>
              </a:lnSpc>
            </a:pPr>
            <a:r>
              <a:rPr lang="fa-IR" sz="1600" b="1" dirty="0" smtClean="0">
                <a:solidFill>
                  <a:schemeClr val="tx1"/>
                </a:solidFill>
                <a:latin typeface="Calibri" pitchFamily="34" charset="0"/>
                <a:ea typeface="Calibri" pitchFamily="34" charset="0"/>
                <a:cs typeface="B Zar" pitchFamily="2" charset="-78"/>
              </a:rPr>
              <a:t>3- ریز نمرات اول دبیرستان تا چهارم ودیپلم وترجمه آن ویژه شارجه </a:t>
            </a:r>
          </a:p>
          <a:p>
            <a:pPr>
              <a:lnSpc>
                <a:spcPct val="200000"/>
              </a:lnSpc>
            </a:pPr>
            <a:r>
              <a:rPr lang="fa-IR" sz="1600" b="1" dirty="0" smtClean="0">
                <a:solidFill>
                  <a:schemeClr val="tx1"/>
                </a:solidFill>
                <a:latin typeface="Calibri" pitchFamily="34" charset="0"/>
                <a:ea typeface="Calibri" pitchFamily="34" charset="0"/>
                <a:cs typeface="B Zar" pitchFamily="2" charset="-78"/>
              </a:rPr>
              <a:t>4- عکس رنگی 2قطعه </a:t>
            </a:r>
          </a:p>
          <a:p>
            <a:pPr>
              <a:lnSpc>
                <a:spcPct val="200000"/>
              </a:lnSpc>
            </a:pPr>
            <a:r>
              <a:rPr lang="fa-IR" sz="1600" b="1" dirty="0" smtClean="0">
                <a:solidFill>
                  <a:schemeClr val="tx1"/>
                </a:solidFill>
                <a:latin typeface="Calibri" pitchFamily="34" charset="0"/>
                <a:ea typeface="Calibri" pitchFamily="34" charset="0"/>
                <a:cs typeface="B Zar" pitchFamily="2" charset="-78"/>
              </a:rPr>
              <a:t>5- مدرک افراد دیپلم ،معادل ،ضمن خدمت و ناپیوسته جهت تدریس قابل قبول نمی باشد </a:t>
            </a:r>
            <a:endParaRPr lang="en-US" sz="1600" b="1" dirty="0">
              <a:solidFill>
                <a:schemeClr val="tx1"/>
              </a:solidFill>
              <a:latin typeface="Calibri" pitchFamily="34" charset="0"/>
              <a:ea typeface="Calibri" pitchFamily="34" charset="0"/>
              <a:cs typeface="B Zar" pitchFamily="2" charset="-78"/>
            </a:endParaRPr>
          </a:p>
        </p:txBody>
      </p:sp>
      <p:sp>
        <p:nvSpPr>
          <p:cNvPr id="4" name="Rectangle 3"/>
          <p:cNvSpPr/>
          <p:nvPr/>
        </p:nvSpPr>
        <p:spPr>
          <a:xfrm>
            <a:off x="2285984" y="4429132"/>
            <a:ext cx="5715008" cy="1569660"/>
          </a:xfrm>
          <a:prstGeom prst="rect">
            <a:avLst/>
          </a:prstGeom>
          <a:noFill/>
        </p:spPr>
        <p:style>
          <a:lnRef idx="0">
            <a:schemeClr val="accent3"/>
          </a:lnRef>
          <a:fillRef idx="3">
            <a:schemeClr val="accent3"/>
          </a:fillRef>
          <a:effectRef idx="3">
            <a:schemeClr val="accent3"/>
          </a:effectRef>
          <a:fontRef idx="minor">
            <a:schemeClr val="lt1"/>
          </a:fontRef>
        </p:style>
        <p:txBody>
          <a:bodyPr wrap="square">
            <a:spAutoFit/>
          </a:bodyPr>
          <a:lstStyle/>
          <a:p>
            <a:pPr>
              <a:lnSpc>
                <a:spcPct val="200000"/>
              </a:lnSpc>
            </a:pPr>
            <a:r>
              <a:rPr lang="fa-IR" sz="1600" b="1" dirty="0" smtClean="0">
                <a:solidFill>
                  <a:schemeClr val="tx1">
                    <a:lumMod val="85000"/>
                    <a:lumOff val="15000"/>
                  </a:schemeClr>
                </a:solidFill>
                <a:latin typeface="Calibri" pitchFamily="34" charset="0"/>
                <a:ea typeface="Calibri" pitchFamily="34" charset="0"/>
                <a:cs typeface="B Zar" pitchFamily="2" charset="-78"/>
              </a:rPr>
              <a:t>توجه :</a:t>
            </a:r>
          </a:p>
          <a:p>
            <a:pPr>
              <a:lnSpc>
                <a:spcPct val="200000"/>
              </a:lnSpc>
            </a:pPr>
            <a:r>
              <a:rPr lang="fa-IR" sz="1600" b="1" dirty="0" smtClean="0">
                <a:solidFill>
                  <a:schemeClr val="tx1">
                    <a:lumMod val="85000"/>
                    <a:lumOff val="15000"/>
                  </a:schemeClr>
                </a:solidFill>
                <a:latin typeface="Calibri" pitchFamily="34" charset="0"/>
                <a:ea typeface="Calibri" pitchFamily="34" charset="0"/>
                <a:cs typeface="B Zar" pitchFamily="2" charset="-78"/>
              </a:rPr>
              <a:t>ترجمه کلیه مدارک می بایست به تائید دادگستری ایران و وزارت امور خارجه در ایران وسفارت امارات عربی متحده در تهران برسد.</a:t>
            </a:r>
            <a:endParaRPr lang="en-US" sz="1600" b="1" dirty="0">
              <a:solidFill>
                <a:schemeClr val="tx1">
                  <a:lumMod val="85000"/>
                  <a:lumOff val="15000"/>
                </a:schemeClr>
              </a:solidFill>
              <a:latin typeface="Calibri" pitchFamily="34" charset="0"/>
              <a:ea typeface="Calibri" pitchFamily="34" charset="0"/>
              <a:cs typeface="B Zar" pitchFamily="2" charset="-78"/>
            </a:endParaRPr>
          </a:p>
        </p:txBody>
      </p:sp>
      <p:sp>
        <p:nvSpPr>
          <p:cNvPr id="5" name="Rectangle 4"/>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مدارك لازم جهت اخطار تعيين (صلاحيت تدريس)</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9217" name="Rectangle 1"/>
          <p:cNvSpPr>
            <a:spLocks noChangeArrowheads="1"/>
          </p:cNvSpPr>
          <p:nvPr/>
        </p:nvSpPr>
        <p:spPr bwMode="auto">
          <a:xfrm>
            <a:off x="1857356" y="1643050"/>
            <a:ext cx="700092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0" algn="just" fontAlgn="base">
              <a:lnSpc>
                <a:spcPct val="200000"/>
              </a:lnSpc>
              <a:spcBef>
                <a:spcPct val="0"/>
              </a:spcBef>
              <a:spcAft>
                <a:spcPct val="0"/>
              </a:spcAft>
              <a:buClrTx/>
              <a:buSzTx/>
              <a:buFontTx/>
              <a:buNone/>
              <a:tabLst/>
            </a:pPr>
            <a:r>
              <a:rPr lang="fa-IR" b="1" dirty="0" smtClean="0">
                <a:solidFill>
                  <a:schemeClr val="tx1">
                    <a:lumMod val="85000"/>
                    <a:lumOff val="15000"/>
                  </a:schemeClr>
                </a:solidFill>
                <a:latin typeface="Calibri" pitchFamily="34" charset="0"/>
                <a:ea typeface="Calibri" pitchFamily="34" charset="0"/>
                <a:cs typeface="B Zar" pitchFamily="2" charset="-78"/>
              </a:rPr>
              <a:t>پس از صدور ویزا ابتدا یک برگ کپی ویزا به مرکز ویک برگ آن به همکار اعزامی ایمیل می شود.سپس  با تایید مرکز امور بین الملل طی تماس تلفنی هماهنگی لازم جهت تاریخ عزیمت به کشور امارات و نحوه ی دریافت اصل ویزا از فرودگاه ومدارک مورد نیاز جهت اقامت خود و خانواده همکارمحترم به عمل خواهد آمد</a:t>
            </a:r>
            <a:r>
              <a:rPr lang="en-US" b="1" dirty="0" smtClean="0">
                <a:solidFill>
                  <a:schemeClr val="tx1">
                    <a:lumMod val="85000"/>
                    <a:lumOff val="15000"/>
                  </a:schemeClr>
                </a:solidFill>
                <a:latin typeface="Calibri" pitchFamily="34" charset="0"/>
                <a:ea typeface="Calibri" pitchFamily="34" charset="0"/>
                <a:cs typeface="B Zar" pitchFamily="2" charset="-78"/>
              </a:rPr>
              <a:t> .</a:t>
            </a: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نحوه ي اطلاع به همكاران در صورت اخذ ويزا</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269272" y="1214422"/>
            <a:ext cx="8874728" cy="44242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lang="fa-IR" sz="1600" dirty="0" smtClean="0">
                <a:latin typeface="Calibri" pitchFamily="34" charset="0"/>
                <a:ea typeface="Calibri" pitchFamily="34" charset="0"/>
                <a:cs typeface="B Zar" pitchFamily="2" charset="-78"/>
              </a:rPr>
              <a:t>    - </a:t>
            </a:r>
            <a:r>
              <a:rPr lang="fa-IR" sz="1500" b="1" dirty="0" smtClean="0">
                <a:latin typeface="Calibri" pitchFamily="34" charset="0"/>
                <a:ea typeface="Calibri" pitchFamily="34" charset="0"/>
                <a:cs typeface="B Zar" pitchFamily="2" charset="-78"/>
              </a:rPr>
              <a:t>داروهای خاص و مدارک ضروری مورد نیاز پزشکی</a:t>
            </a:r>
            <a:endParaRPr lang="en-US" sz="1500" b="1" dirty="0" smtClean="0">
              <a:latin typeface="Calibri" pitchFamily="34" charset="0"/>
              <a:ea typeface="Calibri" pitchFamily="34" charset="0"/>
              <a:cs typeface="B Zar" pitchFamily="2" charset="-78"/>
            </a:endParaRPr>
          </a:p>
          <a:p>
            <a:pPr marL="0" marR="0" lvl="0" indent="0" defTabSz="914400" rtl="1" eaLnBrk="0" fontAlgn="base" latinLnBrk="0" hangingPunct="0">
              <a:lnSpc>
                <a:spcPct val="150000"/>
              </a:lnSpc>
              <a:spcBef>
                <a:spcPct val="0"/>
              </a:spcBef>
              <a:spcAft>
                <a:spcPct val="0"/>
              </a:spcAft>
              <a:buClrTx/>
              <a:buSzTx/>
              <a:buFontTx/>
              <a:buNone/>
              <a:tabLst/>
            </a:pPr>
            <a:r>
              <a:rPr lang="fa-IR" sz="1500" b="1" dirty="0" smtClean="0">
                <a:latin typeface="Calibri" pitchFamily="34" charset="0"/>
                <a:ea typeface="Calibri" pitchFamily="34" charset="0"/>
                <a:cs typeface="B Zar" pitchFamily="2" charset="-78"/>
              </a:rPr>
              <a:t>    - جزوات درسی، کمک درسی، نمونه سئوالات، نرم افزارها و وسایل کم حجم آموزشی و فرمهای سفید مورد نیاز </a:t>
            </a:r>
            <a:endParaRPr lang="en-US" sz="1500" b="1" dirty="0" smtClean="0">
              <a:latin typeface="Calibri" pitchFamily="34" charset="0"/>
              <a:ea typeface="Calibri" pitchFamily="34" charset="0"/>
              <a:cs typeface="B Zar" pitchFamily="2" charset="-78"/>
            </a:endParaRPr>
          </a:p>
          <a:p>
            <a:pPr marL="0" marR="0" lvl="0" indent="0" defTabSz="914400" rtl="1" eaLnBrk="0" fontAlgn="base" latinLnBrk="0" hangingPunct="0">
              <a:lnSpc>
                <a:spcPct val="150000"/>
              </a:lnSpc>
              <a:spcBef>
                <a:spcPct val="0"/>
              </a:spcBef>
              <a:spcAft>
                <a:spcPct val="0"/>
              </a:spcAft>
              <a:buClrTx/>
              <a:buSzTx/>
              <a:buFontTx/>
              <a:buNone/>
              <a:tabLst/>
            </a:pPr>
            <a:r>
              <a:rPr lang="fa-IR" sz="1500" b="1" dirty="0" smtClean="0">
                <a:latin typeface="Calibri" pitchFamily="34" charset="0"/>
                <a:ea typeface="Calibri" pitchFamily="34" charset="0"/>
                <a:cs typeface="B Zar" pitchFamily="2" charset="-78"/>
              </a:rPr>
              <a:t>    - اصل و کپی مدارک مورد نیاز اداری(فرم502 ، احکام  کارگزینی، مدرک تحصیلی دیپلم و بعداز آن و ...) گواهینامه رانندگی</a:t>
            </a:r>
            <a:endParaRPr lang="en-US" sz="1500" b="1" dirty="0" smtClean="0">
              <a:latin typeface="Calibri" pitchFamily="34" charset="0"/>
              <a:ea typeface="Calibri" pitchFamily="34" charset="0"/>
              <a:cs typeface="B Zar" pitchFamily="2" charset="-78"/>
            </a:endParaRPr>
          </a:p>
          <a:p>
            <a:pPr marL="0" marR="0" lvl="0" indent="0" defTabSz="914400" rtl="1" eaLnBrk="0" fontAlgn="base" latinLnBrk="0" hangingPunct="0">
              <a:lnSpc>
                <a:spcPct val="150000"/>
              </a:lnSpc>
              <a:spcBef>
                <a:spcPct val="0"/>
              </a:spcBef>
              <a:spcAft>
                <a:spcPct val="0"/>
              </a:spcAft>
              <a:buClrTx/>
              <a:buSzTx/>
              <a:buFontTx/>
              <a:buNone/>
              <a:tabLst/>
            </a:pPr>
            <a:r>
              <a:rPr lang="fa-IR" sz="1500" b="1" dirty="0" smtClean="0">
                <a:latin typeface="Calibri" pitchFamily="34" charset="0"/>
                <a:ea typeface="Calibri" pitchFamily="34" charset="0"/>
                <a:cs typeface="B Zar" pitchFamily="2" charset="-78"/>
              </a:rPr>
              <a:t>    - مدارک و سوابق تحصیلی فرزندان – مطابق آنچه در جلسه توجیهی عنوان می شود. </a:t>
            </a:r>
            <a:endParaRPr lang="en-US" sz="1500" b="1" dirty="0" smtClean="0">
              <a:latin typeface="Calibri" pitchFamily="34" charset="0"/>
              <a:ea typeface="Calibri" pitchFamily="34" charset="0"/>
              <a:cs typeface="B Zar" pitchFamily="2" charset="-78"/>
            </a:endParaRPr>
          </a:p>
          <a:p>
            <a:pPr marL="0" marR="0" lvl="0" indent="0" defTabSz="914400" rtl="1" eaLnBrk="0" fontAlgn="base" latinLnBrk="0" hangingPunct="0">
              <a:lnSpc>
                <a:spcPct val="150000"/>
              </a:lnSpc>
              <a:spcBef>
                <a:spcPct val="0"/>
              </a:spcBef>
              <a:spcAft>
                <a:spcPct val="0"/>
              </a:spcAft>
              <a:buClrTx/>
              <a:buSzTx/>
              <a:buFontTx/>
              <a:buNone/>
              <a:tabLst/>
            </a:pPr>
            <a:r>
              <a:rPr lang="fa-IR" sz="1500" b="1" dirty="0" smtClean="0">
                <a:latin typeface="Calibri" pitchFamily="34" charset="0"/>
                <a:ea typeface="Calibri" pitchFamily="34" charset="0"/>
                <a:cs typeface="B Zar" pitchFamily="2" charset="-78"/>
              </a:rPr>
              <a:t>    - اصل و کپی مدارک مربوط به گذرنامه خود، همسر و فرزندان</a:t>
            </a:r>
            <a:endParaRPr lang="en-US" sz="1500" b="1" dirty="0" smtClean="0">
              <a:latin typeface="Calibri" pitchFamily="34" charset="0"/>
              <a:ea typeface="Calibri" pitchFamily="34" charset="0"/>
              <a:cs typeface="B Zar" pitchFamily="2" charset="-78"/>
            </a:endParaRPr>
          </a:p>
          <a:p>
            <a:pPr marL="0" marR="0" lvl="0" indent="0" defTabSz="914400" rtl="1" eaLnBrk="0" fontAlgn="base" latinLnBrk="0" hangingPunct="0">
              <a:lnSpc>
                <a:spcPct val="150000"/>
              </a:lnSpc>
              <a:spcBef>
                <a:spcPct val="0"/>
              </a:spcBef>
              <a:spcAft>
                <a:spcPct val="0"/>
              </a:spcAft>
              <a:buClrTx/>
              <a:buSzTx/>
              <a:buFontTx/>
              <a:buNone/>
              <a:tabLst/>
            </a:pPr>
            <a:r>
              <a:rPr lang="fa-IR" sz="1500" b="1" dirty="0" smtClean="0">
                <a:latin typeface="Calibri" pitchFamily="34" charset="0"/>
                <a:ea typeface="Calibri" pitchFamily="34" charset="0"/>
                <a:cs typeface="B Zar" pitchFamily="2" charset="-78"/>
              </a:rPr>
              <a:t>    - کپی عقدنامه</a:t>
            </a:r>
            <a:endParaRPr lang="en-US" sz="1500" b="1" dirty="0" smtClean="0">
              <a:latin typeface="Calibri" pitchFamily="34" charset="0"/>
              <a:ea typeface="Calibri" pitchFamily="34" charset="0"/>
              <a:cs typeface="B Zar" pitchFamily="2" charset="-78"/>
            </a:endParaRPr>
          </a:p>
          <a:p>
            <a:pPr marL="0" marR="0" lvl="0" indent="0" defTabSz="914400" rtl="1" eaLnBrk="0" fontAlgn="base" latinLnBrk="0" hangingPunct="0">
              <a:lnSpc>
                <a:spcPct val="150000"/>
              </a:lnSpc>
              <a:spcBef>
                <a:spcPct val="0"/>
              </a:spcBef>
              <a:spcAft>
                <a:spcPct val="0"/>
              </a:spcAft>
              <a:buClrTx/>
              <a:buSzTx/>
              <a:buFontTx/>
              <a:buNone/>
              <a:tabLst/>
            </a:pPr>
            <a:r>
              <a:rPr lang="fa-IR" sz="1500" b="1" dirty="0" smtClean="0">
                <a:latin typeface="Calibri" pitchFamily="34" charset="0"/>
                <a:ea typeface="Calibri" pitchFamily="34" charset="0"/>
                <a:cs typeface="B Zar" pitchFamily="2" charset="-78"/>
              </a:rPr>
              <a:t>    - عکس های پرسنلی سیاه و سفید و رنگی(هر نفر حداقل 12 قطعه) </a:t>
            </a:r>
            <a:endParaRPr lang="en-US" sz="1500" b="1" dirty="0" smtClean="0">
              <a:latin typeface="Calibri" pitchFamily="34" charset="0"/>
              <a:ea typeface="Calibri" pitchFamily="34" charset="0"/>
              <a:cs typeface="B Zar" pitchFamily="2" charset="-78"/>
            </a:endParaRPr>
          </a:p>
          <a:p>
            <a:pPr marL="0" marR="0" lvl="0" indent="0" defTabSz="914400" rtl="1" eaLnBrk="0" fontAlgn="base" latinLnBrk="0" hangingPunct="0">
              <a:lnSpc>
                <a:spcPct val="150000"/>
              </a:lnSpc>
              <a:spcBef>
                <a:spcPct val="0"/>
              </a:spcBef>
              <a:spcAft>
                <a:spcPct val="0"/>
              </a:spcAft>
              <a:buClrTx/>
              <a:buSzTx/>
              <a:buFontTx/>
              <a:buNone/>
              <a:tabLst/>
            </a:pPr>
            <a:r>
              <a:rPr lang="fa-IR" sz="1500" b="1" dirty="0" smtClean="0">
                <a:latin typeface="Calibri" pitchFamily="34" charset="0"/>
                <a:ea typeface="Calibri" pitchFamily="34" charset="0"/>
                <a:cs typeface="B Zar" pitchFamily="2" charset="-78"/>
              </a:rPr>
              <a:t>    - همراه داشتن شماره کارت ملی و کدپستی در ایران</a:t>
            </a:r>
            <a:endParaRPr lang="en-US" sz="1500" b="1" dirty="0" smtClean="0">
              <a:latin typeface="Calibri" pitchFamily="34" charset="0"/>
              <a:ea typeface="Calibri" pitchFamily="34" charset="0"/>
              <a:cs typeface="B Zar" pitchFamily="2" charset="-78"/>
            </a:endParaRPr>
          </a:p>
          <a:p>
            <a:pPr marL="0" marR="0" lvl="0" indent="0" defTabSz="914400" rtl="1" eaLnBrk="0" fontAlgn="base" latinLnBrk="0" hangingPunct="0">
              <a:lnSpc>
                <a:spcPct val="150000"/>
              </a:lnSpc>
              <a:spcBef>
                <a:spcPct val="0"/>
              </a:spcBef>
              <a:spcAft>
                <a:spcPct val="0"/>
              </a:spcAft>
              <a:buClrTx/>
              <a:buSzTx/>
              <a:buFontTx/>
              <a:buNone/>
              <a:tabLst/>
            </a:pPr>
            <a:r>
              <a:rPr lang="fa-IR" sz="1500" b="1" dirty="0" smtClean="0">
                <a:latin typeface="Calibri" pitchFamily="34" charset="0"/>
                <a:ea typeface="Calibri" pitchFamily="34" charset="0"/>
                <a:cs typeface="B Zar" pitchFamily="2" charset="-78"/>
              </a:rPr>
              <a:t>    - کتاب و اقلام فرهنگی مورد نیاز شغل مربوطه </a:t>
            </a:r>
            <a:endParaRPr lang="en-US" sz="1500" b="1" dirty="0" smtClean="0">
              <a:latin typeface="Calibri" pitchFamily="34" charset="0"/>
              <a:ea typeface="Calibri" pitchFamily="34" charset="0"/>
              <a:cs typeface="B Zar" pitchFamily="2" charset="-78"/>
            </a:endParaRPr>
          </a:p>
          <a:p>
            <a:pPr marL="0" marR="0" lvl="0" indent="0" defTabSz="914400" rtl="1" eaLnBrk="0" fontAlgn="base" latinLnBrk="0" hangingPunct="0">
              <a:lnSpc>
                <a:spcPct val="150000"/>
              </a:lnSpc>
              <a:spcBef>
                <a:spcPct val="0"/>
              </a:spcBef>
              <a:spcAft>
                <a:spcPct val="0"/>
              </a:spcAft>
              <a:buClrTx/>
              <a:buSzTx/>
              <a:buFontTx/>
              <a:buNone/>
              <a:tabLst/>
            </a:pPr>
            <a:r>
              <a:rPr lang="fa-IR" sz="1500" b="1" dirty="0" smtClean="0">
                <a:latin typeface="Calibri" pitchFamily="34" charset="0"/>
                <a:ea typeface="Calibri" pitchFamily="34" charset="0"/>
                <a:cs typeface="B Zar" pitchFamily="2" charset="-78"/>
              </a:rPr>
              <a:t>    - نرم افزارهای صوتی و تصویری مناسب(</a:t>
            </a:r>
            <a:r>
              <a:rPr lang="en-US" sz="1500" b="1" dirty="0" smtClean="0">
                <a:latin typeface="Calibri" pitchFamily="34" charset="0"/>
                <a:ea typeface="Calibri" pitchFamily="34" charset="0"/>
                <a:cs typeface="B Zar" pitchFamily="2" charset="-78"/>
              </a:rPr>
              <a:t>CD</a:t>
            </a:r>
            <a:r>
              <a:rPr lang="fa-IR" sz="1500" b="1" dirty="0" smtClean="0">
                <a:latin typeface="Calibri" pitchFamily="34" charset="0"/>
                <a:ea typeface="Calibri" pitchFamily="34" charset="0"/>
                <a:cs typeface="B Zar" pitchFamily="2" charset="-78"/>
              </a:rPr>
              <a:t> ، کاست و ...) </a:t>
            </a:r>
            <a:endParaRPr lang="en-US" sz="1500" b="1" dirty="0" smtClean="0">
              <a:latin typeface="Calibri" pitchFamily="34" charset="0"/>
              <a:ea typeface="Calibri" pitchFamily="34" charset="0"/>
              <a:cs typeface="B Zar" pitchFamily="2" charset="-78"/>
            </a:endParaRPr>
          </a:p>
          <a:p>
            <a:pPr marL="0" marR="0" lvl="0" indent="0" defTabSz="914400" rtl="1" eaLnBrk="0" fontAlgn="base" latinLnBrk="0" hangingPunct="0">
              <a:lnSpc>
                <a:spcPct val="150000"/>
              </a:lnSpc>
              <a:spcBef>
                <a:spcPct val="0"/>
              </a:spcBef>
              <a:spcAft>
                <a:spcPct val="0"/>
              </a:spcAft>
              <a:buClrTx/>
              <a:buSzTx/>
              <a:buFontTx/>
              <a:buNone/>
              <a:tabLst/>
            </a:pPr>
            <a:r>
              <a:rPr lang="fa-IR" sz="1500" b="1" dirty="0" smtClean="0">
                <a:latin typeface="Calibri" pitchFamily="34" charset="0"/>
                <a:ea typeface="Calibri" pitchFamily="34" charset="0"/>
                <a:cs typeface="B Zar" pitchFamily="2" charset="-78"/>
              </a:rPr>
              <a:t>    - نقشه امارات </a:t>
            </a:r>
            <a:endParaRPr lang="en-US" sz="1500" b="1" dirty="0" smtClean="0">
              <a:latin typeface="Calibri" pitchFamily="34" charset="0"/>
              <a:ea typeface="Calibri" pitchFamily="34" charset="0"/>
              <a:cs typeface="B Zar" pitchFamily="2" charset="-78"/>
            </a:endParaRPr>
          </a:p>
          <a:p>
            <a:pPr marL="0" marR="0" lvl="0" indent="0" defTabSz="914400" rtl="1" eaLnBrk="0" fontAlgn="base" latinLnBrk="0" hangingPunct="0">
              <a:lnSpc>
                <a:spcPct val="150000"/>
              </a:lnSpc>
              <a:spcBef>
                <a:spcPct val="0"/>
              </a:spcBef>
              <a:spcAft>
                <a:spcPct val="0"/>
              </a:spcAft>
              <a:buClrTx/>
              <a:buSzTx/>
              <a:buFontTx/>
              <a:buNone/>
              <a:tabLst/>
            </a:pPr>
            <a:r>
              <a:rPr lang="fa-IR" sz="1500" b="1" dirty="0" smtClean="0">
                <a:latin typeface="Calibri" pitchFamily="34" charset="0"/>
                <a:ea typeface="Calibri" pitchFamily="34" charset="0"/>
                <a:cs typeface="B Zar" pitchFamily="2" charset="-78"/>
              </a:rPr>
              <a:t>* به همراه آوردن کتابهای درسی فرزندان در صورت تمايل</a:t>
            </a:r>
            <a:endParaRPr kumimoji="0" lang="en-US" sz="15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وسايل شخصي ضروري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84142938"/>
              </p:ext>
            </p:extLst>
          </p:nvPr>
        </p:nvGraphicFramePr>
        <p:xfrm>
          <a:off x="1857356" y="1500174"/>
          <a:ext cx="7000924" cy="4287520"/>
        </p:xfrm>
        <a:graphic>
          <a:graphicData uri="http://schemas.openxmlformats.org/drawingml/2006/table">
            <a:tbl>
              <a:tblPr firstRow="1" bandRow="1">
                <a:tableStyleId>{5C22544A-7EE6-4342-B048-85BDC9FD1C3A}</a:tableStyleId>
              </a:tblPr>
              <a:tblGrid>
                <a:gridCol w="1449396"/>
                <a:gridCol w="4676431"/>
                <a:gridCol w="875097"/>
              </a:tblGrid>
              <a:tr h="370840">
                <a:tc>
                  <a:txBody>
                    <a:bodyPr/>
                    <a:lstStyle/>
                    <a:p>
                      <a:pPr algn="ctr"/>
                      <a:r>
                        <a:rPr lang="fa-IR" sz="1400" b="1" baseline="0" dirty="0" smtClean="0">
                          <a:solidFill>
                            <a:schemeClr val="tx1"/>
                          </a:solidFill>
                        </a:rPr>
                        <a:t>مبلغ به درهم </a:t>
                      </a:r>
                      <a:endParaRPr lang="en-US" sz="1400" b="1" baseline="0" dirty="0">
                        <a:solidFill>
                          <a:schemeClr val="tx1"/>
                        </a:solidFill>
                      </a:endParaRPr>
                    </a:p>
                  </a:txBody>
                  <a:tcPr>
                    <a:solidFill>
                      <a:schemeClr val="accent2">
                        <a:lumMod val="75000"/>
                      </a:schemeClr>
                    </a:solidFill>
                  </a:tcPr>
                </a:tc>
                <a:tc>
                  <a:txBody>
                    <a:bodyPr/>
                    <a:lstStyle/>
                    <a:p>
                      <a:pPr algn="ctr"/>
                      <a:r>
                        <a:rPr lang="fa-IR" sz="1400" b="1" baseline="0" dirty="0" smtClean="0">
                          <a:solidFill>
                            <a:schemeClr val="tx1"/>
                          </a:solidFill>
                        </a:rPr>
                        <a:t>شرح هزینه </a:t>
                      </a:r>
                      <a:endParaRPr lang="en-US" sz="1400" b="1" baseline="0" dirty="0">
                        <a:solidFill>
                          <a:schemeClr val="tx1"/>
                        </a:solidFill>
                      </a:endParaRPr>
                    </a:p>
                  </a:txBody>
                  <a:tcPr>
                    <a:solidFill>
                      <a:schemeClr val="accent2">
                        <a:lumMod val="75000"/>
                      </a:schemeClr>
                    </a:solidFill>
                  </a:tcPr>
                </a:tc>
                <a:tc>
                  <a:txBody>
                    <a:bodyPr/>
                    <a:lstStyle/>
                    <a:p>
                      <a:pPr algn="ctr"/>
                      <a:r>
                        <a:rPr lang="fa-IR" sz="1400" b="1" baseline="0" dirty="0" smtClean="0">
                          <a:solidFill>
                            <a:schemeClr val="tx1"/>
                          </a:solidFill>
                        </a:rPr>
                        <a:t>ردیف </a:t>
                      </a:r>
                      <a:endParaRPr lang="en-US" sz="1400" b="1" baseline="0" dirty="0">
                        <a:solidFill>
                          <a:schemeClr val="tx1"/>
                        </a:solidFill>
                      </a:endParaRPr>
                    </a:p>
                  </a:txBody>
                  <a:tcPr>
                    <a:solidFill>
                      <a:schemeClr val="accent2">
                        <a:lumMod val="75000"/>
                      </a:schemeClr>
                    </a:solidFill>
                  </a:tcPr>
                </a:tc>
              </a:tr>
              <a:tr h="370840">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تقريبي 1405</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هزینه اقامت خود همکار</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1</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r>
              <a:tr h="370840">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تقريبي 1405</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هزینه اقامت اعضای خانواده به ازاءهر فرد</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2</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r>
              <a:tr h="370840">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تقريبي  1000</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هزينه اقامت فرزندان زير 17 سال</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3</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r>
              <a:tr h="370840">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5000الی 7000</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هزینه اخذ گواهینامه </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4</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r>
              <a:tr h="370840">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1500</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هزینه موکت منزل </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5</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r>
              <a:tr h="370840">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8000الی 10000</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هزینه خرید اقلام اولیه زندگی (معمولی )</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6</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r>
              <a:tr h="370840">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3000الی 4000</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هزینه متوسطه ماهیانه برای یک خانواده 4نفره</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7</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r>
              <a:tr h="370840">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9000الی 11000</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میزان حقوق نبروی اعزامی پس از کسر 30درصد اجاره</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8</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r>
              <a:tr h="370840">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4000</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میزان پرداخت مساعده به همکار</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9</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r>
              <a:tr h="370840">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40000</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وام بانک ملی با 14درصد سود برای خرید خودرو و وسایل زندگی </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c>
                  <a:txBody>
                    <a:bodyPr/>
                    <a:lstStyle/>
                    <a:p>
                      <a:pPr algn="ctr"/>
                      <a:r>
                        <a:rPr lang="fa-IR" sz="1600" b="1" kern="1200" dirty="0" smtClean="0">
                          <a:solidFill>
                            <a:schemeClr val="tx1">
                              <a:lumMod val="85000"/>
                              <a:lumOff val="15000"/>
                            </a:schemeClr>
                          </a:solidFill>
                          <a:latin typeface="Calibri" pitchFamily="34" charset="0"/>
                          <a:ea typeface="Calibri" pitchFamily="34" charset="0"/>
                          <a:cs typeface="B Zar" pitchFamily="2" charset="-78"/>
                        </a:rPr>
                        <a:t>10</a:t>
                      </a:r>
                      <a:endParaRPr lang="en-US" sz="1600" b="1" kern="1200" dirty="0">
                        <a:solidFill>
                          <a:schemeClr val="tx1">
                            <a:lumMod val="85000"/>
                            <a:lumOff val="15000"/>
                          </a:schemeClr>
                        </a:solidFill>
                        <a:latin typeface="Calibri" pitchFamily="34" charset="0"/>
                        <a:ea typeface="Calibri" pitchFamily="34" charset="0"/>
                        <a:cs typeface="B Zar" pitchFamily="2" charset="-78"/>
                      </a:endParaRPr>
                    </a:p>
                  </a:txBody>
                  <a:tcPr>
                    <a:solidFill>
                      <a:schemeClr val="accent2">
                        <a:lumMod val="40000"/>
                        <a:lumOff val="60000"/>
                      </a:schemeClr>
                    </a:solidFill>
                  </a:tcPr>
                </a:tc>
              </a:tr>
            </a:tbl>
          </a:graphicData>
        </a:graphic>
      </p:graphicFrame>
      <p:sp>
        <p:nvSpPr>
          <p:cNvPr id="5" name="Rectangle 4"/>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هزينه هاي اوليه ورود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7315199" y="1447800"/>
            <a:ext cx="1185891" cy="45397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dirty="0" smtClean="0">
              <a:ln>
                <a:noFill/>
              </a:ln>
              <a:solidFill>
                <a:schemeClr val="tx1"/>
              </a:solidFill>
              <a:effectLst/>
              <a:latin typeface="Arial" pitchFamily="34" charset="0"/>
              <a:cs typeface="Arial" pitchFamily="34" charset="0"/>
            </a:endParaRPr>
          </a:p>
          <a:p>
            <a:pPr fontAlgn="base">
              <a:spcBef>
                <a:spcPct val="0"/>
              </a:spcBef>
              <a:spcAft>
                <a:spcPct val="0"/>
              </a:spcAft>
              <a:buFontTx/>
              <a:buChar char="•"/>
            </a:pPr>
            <a:r>
              <a:rPr lang="ar-SA" sz="1100" b="1" dirty="0">
                <a:latin typeface="Arial" pitchFamily="34" charset="0"/>
                <a:cs typeface="B Titr" pitchFamily="2" charset="-78"/>
              </a:rPr>
              <a:t>متادون </a:t>
            </a:r>
          </a:p>
          <a:p>
            <a:pPr fontAlgn="base">
              <a:spcBef>
                <a:spcPct val="0"/>
              </a:spcBef>
              <a:spcAft>
                <a:spcPct val="0"/>
              </a:spcAft>
              <a:buFontTx/>
              <a:buChar char="•"/>
            </a:pPr>
            <a:r>
              <a:rPr lang="ar-SA" sz="1100" b="1" dirty="0" smtClean="0">
                <a:latin typeface="Arial" pitchFamily="34" charset="0"/>
                <a:cs typeface="B Titr" pitchFamily="2" charset="-78"/>
              </a:rPr>
              <a:t>فنتانيل </a:t>
            </a:r>
          </a:p>
          <a:p>
            <a:pPr fontAlgn="base">
              <a:spcBef>
                <a:spcPct val="0"/>
              </a:spcBef>
              <a:spcAft>
                <a:spcPct val="0"/>
              </a:spcAft>
              <a:buFontTx/>
              <a:buChar char="•"/>
            </a:pPr>
            <a:r>
              <a:rPr lang="ar-SA" sz="1100" b="1" dirty="0" smtClean="0">
                <a:latin typeface="Arial" pitchFamily="34" charset="0"/>
                <a:cs typeface="B Titr" pitchFamily="2" charset="-78"/>
              </a:rPr>
              <a:t>پتيدين </a:t>
            </a:r>
          </a:p>
          <a:p>
            <a:pPr fontAlgn="base">
              <a:spcBef>
                <a:spcPct val="0"/>
              </a:spcBef>
              <a:spcAft>
                <a:spcPct val="0"/>
              </a:spcAft>
              <a:buFontTx/>
              <a:buChar char="•"/>
            </a:pPr>
            <a:r>
              <a:rPr lang="ar-SA" sz="1100" b="1" dirty="0" smtClean="0">
                <a:latin typeface="Arial" pitchFamily="34" charset="0"/>
                <a:cs typeface="B Titr" pitchFamily="2" charset="-78"/>
              </a:rPr>
              <a:t>كدئين </a:t>
            </a:r>
          </a:p>
          <a:p>
            <a:pPr fontAlgn="base">
              <a:spcBef>
                <a:spcPct val="0"/>
              </a:spcBef>
              <a:spcAft>
                <a:spcPct val="0"/>
              </a:spcAft>
              <a:buFontTx/>
              <a:buChar char="•"/>
            </a:pPr>
            <a:r>
              <a:rPr lang="ar-SA" sz="1100" b="1" dirty="0" smtClean="0">
                <a:latin typeface="Arial" pitchFamily="34" charset="0"/>
                <a:cs typeface="B Titr" pitchFamily="2" charset="-78"/>
              </a:rPr>
              <a:t>دكسترومتورفان </a:t>
            </a:r>
          </a:p>
          <a:p>
            <a:pPr fontAlgn="base">
              <a:spcBef>
                <a:spcPct val="0"/>
              </a:spcBef>
              <a:spcAft>
                <a:spcPct val="0"/>
              </a:spcAft>
              <a:buFontTx/>
              <a:buChar char="•"/>
            </a:pPr>
            <a:r>
              <a:rPr lang="ar-SA" sz="1100" b="1" dirty="0" smtClean="0">
                <a:latin typeface="Arial" pitchFamily="34" charset="0"/>
                <a:cs typeface="B Titr" pitchFamily="2" charset="-78"/>
              </a:rPr>
              <a:t>فنوباربيتال </a:t>
            </a:r>
          </a:p>
          <a:p>
            <a:pPr fontAlgn="base">
              <a:spcBef>
                <a:spcPct val="0"/>
              </a:spcBef>
              <a:spcAft>
                <a:spcPct val="0"/>
              </a:spcAft>
              <a:buFontTx/>
              <a:buChar char="•"/>
            </a:pPr>
            <a:r>
              <a:rPr lang="ar-SA" sz="1100" b="1" dirty="0" smtClean="0">
                <a:latin typeface="Arial" pitchFamily="34" charset="0"/>
                <a:cs typeface="B Titr" pitchFamily="2" charset="-78"/>
              </a:rPr>
              <a:t>باربيتالها </a:t>
            </a:r>
          </a:p>
          <a:p>
            <a:pPr fontAlgn="base">
              <a:spcBef>
                <a:spcPct val="0"/>
              </a:spcBef>
              <a:spcAft>
                <a:spcPct val="0"/>
              </a:spcAft>
              <a:buFontTx/>
              <a:buChar char="•"/>
            </a:pPr>
            <a:r>
              <a:rPr lang="ar-SA" sz="1100" b="1" dirty="0" smtClean="0">
                <a:latin typeface="Arial" pitchFamily="34" charset="0"/>
                <a:cs typeface="B Titr" pitchFamily="2" charset="-78"/>
              </a:rPr>
              <a:t>ديفنوكسيلات </a:t>
            </a:r>
          </a:p>
          <a:p>
            <a:pPr fontAlgn="base">
              <a:spcBef>
                <a:spcPct val="0"/>
              </a:spcBef>
              <a:spcAft>
                <a:spcPct val="0"/>
              </a:spcAft>
              <a:buFontTx/>
              <a:buChar char="•"/>
            </a:pPr>
            <a:r>
              <a:rPr lang="ar-SA" sz="1100" b="1" dirty="0" smtClean="0">
                <a:latin typeface="Arial" pitchFamily="34" charset="0"/>
                <a:cs typeface="B Titr" pitchFamily="2" charset="-78"/>
              </a:rPr>
              <a:t>آمفتامين‌ها </a:t>
            </a:r>
          </a:p>
          <a:p>
            <a:pPr fontAlgn="base">
              <a:spcBef>
                <a:spcPct val="0"/>
              </a:spcBef>
              <a:spcAft>
                <a:spcPct val="0"/>
              </a:spcAft>
              <a:buFontTx/>
              <a:buChar char="•"/>
            </a:pPr>
            <a:r>
              <a:rPr lang="ar-SA" sz="1100" b="1" dirty="0" smtClean="0">
                <a:latin typeface="Arial" pitchFamily="34" charset="0"/>
                <a:cs typeface="B Titr" pitchFamily="2" charset="-78"/>
              </a:rPr>
              <a:t>متيل فنيديت </a:t>
            </a:r>
          </a:p>
          <a:p>
            <a:pPr fontAlgn="base">
              <a:spcBef>
                <a:spcPct val="0"/>
              </a:spcBef>
              <a:spcAft>
                <a:spcPct val="0"/>
              </a:spcAft>
              <a:buFontTx/>
              <a:buChar char="•"/>
            </a:pPr>
            <a:r>
              <a:rPr lang="ar-SA" sz="1100" b="1" dirty="0" smtClean="0">
                <a:latin typeface="Arial" pitchFamily="34" charset="0"/>
                <a:cs typeface="B Titr" pitchFamily="2" charset="-78"/>
              </a:rPr>
              <a:t>مپروبامات </a:t>
            </a:r>
          </a:p>
          <a:p>
            <a:pPr fontAlgn="base">
              <a:spcBef>
                <a:spcPct val="0"/>
              </a:spcBef>
              <a:spcAft>
                <a:spcPct val="0"/>
              </a:spcAft>
              <a:buFontTx/>
              <a:buChar char="•"/>
            </a:pPr>
            <a:r>
              <a:rPr lang="ar-SA" sz="1100" b="1" dirty="0" smtClean="0">
                <a:latin typeface="Arial" pitchFamily="34" charset="0"/>
                <a:cs typeface="B Titr" pitchFamily="2" charset="-78"/>
              </a:rPr>
              <a:t>اتينامات </a:t>
            </a:r>
          </a:p>
          <a:p>
            <a:pPr fontAlgn="base">
              <a:spcBef>
                <a:spcPct val="0"/>
              </a:spcBef>
              <a:spcAft>
                <a:spcPct val="0"/>
              </a:spcAft>
              <a:buFontTx/>
              <a:buChar char="•"/>
            </a:pPr>
            <a:r>
              <a:rPr lang="ar-SA" sz="1100" b="1" dirty="0" smtClean="0">
                <a:latin typeface="Arial" pitchFamily="34" charset="0"/>
                <a:cs typeface="B Titr" pitchFamily="2" charset="-78"/>
              </a:rPr>
              <a:t>پنتازوسين </a:t>
            </a:r>
          </a:p>
          <a:p>
            <a:pPr fontAlgn="base">
              <a:spcBef>
                <a:spcPct val="0"/>
              </a:spcBef>
              <a:spcAft>
                <a:spcPct val="0"/>
              </a:spcAft>
              <a:buFontTx/>
              <a:buChar char="•"/>
            </a:pPr>
            <a:r>
              <a:rPr lang="ar-SA" sz="1100" b="1" dirty="0" smtClean="0">
                <a:latin typeface="Arial" pitchFamily="34" charset="0"/>
                <a:cs typeface="B Titr" pitchFamily="2" charset="-78"/>
              </a:rPr>
              <a:t>آلپرازولام </a:t>
            </a:r>
          </a:p>
          <a:p>
            <a:pPr fontAlgn="base">
              <a:spcBef>
                <a:spcPct val="0"/>
              </a:spcBef>
              <a:spcAft>
                <a:spcPct val="0"/>
              </a:spcAft>
              <a:buFontTx/>
              <a:buChar char="•"/>
            </a:pPr>
            <a:r>
              <a:rPr lang="ar-SA" sz="1100" b="1" dirty="0" smtClean="0">
                <a:latin typeface="Arial" pitchFamily="34" charset="0"/>
                <a:cs typeface="B Titr" pitchFamily="2" charset="-78"/>
              </a:rPr>
              <a:t>كلونازپام </a:t>
            </a:r>
          </a:p>
          <a:p>
            <a:pPr fontAlgn="base">
              <a:spcBef>
                <a:spcPct val="0"/>
              </a:spcBef>
              <a:spcAft>
                <a:spcPct val="0"/>
              </a:spcAft>
              <a:buFontTx/>
              <a:buChar char="•"/>
            </a:pPr>
            <a:r>
              <a:rPr lang="ar-SA" sz="1100" b="1" dirty="0" smtClean="0">
                <a:latin typeface="Arial" pitchFamily="34" charset="0"/>
                <a:cs typeface="B Titr" pitchFamily="2" charset="-78"/>
              </a:rPr>
              <a:t>كلوبازام </a:t>
            </a:r>
          </a:p>
          <a:p>
            <a:pPr fontAlgn="base">
              <a:spcBef>
                <a:spcPct val="0"/>
              </a:spcBef>
              <a:spcAft>
                <a:spcPct val="0"/>
              </a:spcAft>
              <a:buFontTx/>
              <a:buChar char="•"/>
            </a:pPr>
            <a:r>
              <a:rPr lang="ar-SA" sz="1100" b="1" dirty="0" smtClean="0">
                <a:latin typeface="Arial" pitchFamily="34" charset="0"/>
                <a:cs typeface="B Titr" pitchFamily="2" charset="-78"/>
              </a:rPr>
              <a:t>ديازپام </a:t>
            </a:r>
          </a:p>
          <a:p>
            <a:pPr fontAlgn="base">
              <a:spcBef>
                <a:spcPct val="0"/>
              </a:spcBef>
              <a:spcAft>
                <a:spcPct val="0"/>
              </a:spcAft>
              <a:buFontTx/>
              <a:buChar char="•"/>
            </a:pPr>
            <a:r>
              <a:rPr lang="ar-SA" sz="1100" b="1" dirty="0" smtClean="0">
                <a:latin typeface="Arial" pitchFamily="34" charset="0"/>
                <a:cs typeface="B Titr" pitchFamily="2" charset="-78"/>
              </a:rPr>
              <a:t>استازولام </a:t>
            </a:r>
          </a:p>
          <a:p>
            <a:pPr fontAlgn="base">
              <a:spcBef>
                <a:spcPct val="0"/>
              </a:spcBef>
              <a:spcAft>
                <a:spcPct val="0"/>
              </a:spcAft>
              <a:buFontTx/>
              <a:buChar char="•"/>
            </a:pPr>
            <a:r>
              <a:rPr lang="ar-SA" sz="1100" b="1" dirty="0" smtClean="0">
                <a:latin typeface="Arial" pitchFamily="34" charset="0"/>
                <a:cs typeface="B Titr" pitchFamily="2" charset="-78"/>
              </a:rPr>
              <a:t>مورفين </a:t>
            </a:r>
          </a:p>
          <a:p>
            <a:pPr fontAlgn="base">
              <a:spcBef>
                <a:spcPct val="0"/>
              </a:spcBef>
              <a:spcAft>
                <a:spcPct val="0"/>
              </a:spcAft>
              <a:buFontTx/>
              <a:buChar char="•"/>
            </a:pPr>
            <a:r>
              <a:rPr lang="ar-SA" sz="1100" b="1" dirty="0" smtClean="0">
                <a:latin typeface="Arial" pitchFamily="34" charset="0"/>
                <a:cs typeface="B Titr" pitchFamily="2" charset="-78"/>
              </a:rPr>
              <a:t>فلورازپام </a:t>
            </a:r>
          </a:p>
          <a:p>
            <a:pPr fontAlgn="base">
              <a:spcBef>
                <a:spcPct val="0"/>
              </a:spcBef>
              <a:spcAft>
                <a:spcPct val="0"/>
              </a:spcAft>
              <a:buFontTx/>
              <a:buChar char="•"/>
            </a:pPr>
            <a:r>
              <a:rPr lang="ar-SA" sz="1100" b="1" dirty="0" smtClean="0">
                <a:latin typeface="Arial" pitchFamily="34" charset="0"/>
                <a:cs typeface="B Titr" pitchFamily="2" charset="-78"/>
              </a:rPr>
              <a:t>لورازپام </a:t>
            </a:r>
          </a:p>
          <a:p>
            <a:pPr fontAlgn="base">
              <a:spcBef>
                <a:spcPct val="0"/>
              </a:spcBef>
              <a:spcAft>
                <a:spcPct val="0"/>
              </a:spcAft>
              <a:buFontTx/>
              <a:buChar char="•"/>
            </a:pPr>
            <a:r>
              <a:rPr lang="ar-SA" sz="1100" b="1" dirty="0" smtClean="0">
                <a:latin typeface="Arial" pitchFamily="34" charset="0"/>
                <a:cs typeface="B Titr" pitchFamily="2" charset="-78"/>
              </a:rPr>
              <a:t>ميدازولام </a:t>
            </a:r>
          </a:p>
          <a:p>
            <a:pPr fontAlgn="base">
              <a:spcBef>
                <a:spcPct val="0"/>
              </a:spcBef>
              <a:spcAft>
                <a:spcPct val="0"/>
              </a:spcAft>
              <a:buFontTx/>
              <a:buChar char="•"/>
            </a:pPr>
            <a:r>
              <a:rPr lang="ar-SA" sz="1100" b="1" dirty="0" smtClean="0">
                <a:latin typeface="Arial" pitchFamily="34" charset="0"/>
                <a:cs typeface="B Titr" pitchFamily="2" charset="-78"/>
              </a:rPr>
              <a:t>اكزازپام </a:t>
            </a:r>
          </a:p>
          <a:p>
            <a:pPr fontAlgn="base">
              <a:spcBef>
                <a:spcPct val="0"/>
              </a:spcBef>
              <a:spcAft>
                <a:spcPct val="0"/>
              </a:spcAft>
              <a:buFontTx/>
              <a:buChar char="•"/>
            </a:pPr>
            <a:r>
              <a:rPr lang="ar-SA" sz="1100" b="1" dirty="0" smtClean="0">
                <a:latin typeface="Arial" pitchFamily="34" charset="0"/>
                <a:cs typeface="B Titr" pitchFamily="2" charset="-78"/>
              </a:rPr>
              <a:t>تمازپام </a:t>
            </a:r>
          </a:p>
        </p:txBody>
      </p:sp>
      <p:sp>
        <p:nvSpPr>
          <p:cNvPr id="19459" name="Rectangle 3"/>
          <p:cNvSpPr>
            <a:spLocks noChangeArrowheads="1"/>
          </p:cNvSpPr>
          <p:nvPr/>
        </p:nvSpPr>
        <p:spPr bwMode="auto">
          <a:xfrm>
            <a:off x="5500694" y="1295400"/>
            <a:ext cx="1622625" cy="35240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dirty="0" smtClean="0">
              <a:ln>
                <a:noFill/>
              </a:ln>
              <a:solidFill>
                <a:schemeClr val="tx1"/>
              </a:solidFill>
              <a:effectLst/>
              <a:latin typeface="Arial" pitchFamily="34" charset="0"/>
              <a:cs typeface="B Titr" pitchFamily="2" charset="-78"/>
            </a:endParaRP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كلوديازپوكسايد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استامينوفن كدئينه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آلپرازولام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آمانتادين (كپسول)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آمي تريپتيلين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آسپرين كدئينه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آتراكوريم (آمپول)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باكلوفن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بي پريدين (آمپول)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بي پريدين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كلرديازپوكسيد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كلرپرومازين (آمپول)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كلرپرومازين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كليدينيم سي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كلوميپرامين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كلونازپام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دكسترومتورفان (شربت)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دكسترومتورفان پي (شربت</a:t>
            </a:r>
            <a:r>
              <a:rPr kumimoji="0" lang="ar-SA" sz="1800" b="0" i="0" u="none" strike="noStrike" cap="none" normalizeH="0" baseline="0" dirty="0" smtClean="0">
                <a:ln>
                  <a:noFill/>
                </a:ln>
                <a:solidFill>
                  <a:schemeClr val="tx1"/>
                </a:solidFill>
                <a:effectLst/>
                <a:latin typeface="Arial" pitchFamily="34" charset="0"/>
                <a:cs typeface="Arial" pitchFamily="34" charset="0"/>
              </a:rPr>
              <a:t>) </a:t>
            </a:r>
          </a:p>
        </p:txBody>
      </p:sp>
      <p:sp>
        <p:nvSpPr>
          <p:cNvPr id="19460" name="Rectangle 4"/>
          <p:cNvSpPr>
            <a:spLocks noChangeArrowheads="1"/>
          </p:cNvSpPr>
          <p:nvPr/>
        </p:nvSpPr>
        <p:spPr bwMode="auto">
          <a:xfrm>
            <a:off x="5638800" y="4876800"/>
            <a:ext cx="1374159"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دكسترومتورفان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ديازپام (آمپول)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ديازپام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ديفنوكسيلات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اوربيافين </a:t>
            </a:r>
          </a:p>
        </p:txBody>
      </p:sp>
      <p:sp>
        <p:nvSpPr>
          <p:cNvPr id="19461" name="Rectangle 5"/>
          <p:cNvSpPr>
            <a:spLocks noChangeArrowheads="1"/>
          </p:cNvSpPr>
          <p:nvPr/>
        </p:nvSpPr>
        <p:spPr bwMode="auto">
          <a:xfrm>
            <a:off x="3929058" y="1143000"/>
            <a:ext cx="1388585" cy="45704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1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آرتين تري هگزوفنيديل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دكسپين (كپسول)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فلووكسامين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600" b="1" i="0" u="none" strike="noStrike" cap="none" normalizeH="0" baseline="0" dirty="0" smtClean="0">
                <a:ln>
                  <a:noFill/>
                </a:ln>
                <a:solidFill>
                  <a:schemeClr val="tx1"/>
                </a:solidFill>
                <a:effectLst/>
                <a:latin typeface="Arial" pitchFamily="34" charset="0"/>
                <a:cs typeface="B Titr" pitchFamily="2" charset="-78"/>
              </a:rPr>
              <a:t>فلوكستين</a:t>
            </a:r>
            <a:r>
              <a:rPr kumimoji="0" lang="ar-SA" sz="1200" b="1" i="0" u="none" strike="noStrike" cap="none" normalizeH="0" baseline="0" dirty="0" smtClean="0">
                <a:ln>
                  <a:noFill/>
                </a:ln>
                <a:solidFill>
                  <a:schemeClr val="tx1"/>
                </a:solidFill>
                <a:effectLst/>
                <a:latin typeface="Arial" pitchFamily="34" charset="0"/>
                <a:cs typeface="B Titr" pitchFamily="2" charset="-78"/>
              </a:rPr>
              <a:t>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فلوكستين (كپسول)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فلوفنازين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فلوفنازين (آمپول)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هالوپريدول (قطره)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هالوپريدول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هالوپريدول (آمپول)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هيدروكسي زين (شربت)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هيدروكسي زين (آمپول)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هيدروكسي زين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ايمي پرامين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كتامين (آمپول)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ليتيوم كربنات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لورازپام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مپروبامات (قرص</a:t>
            </a:r>
            <a:r>
              <a:rPr kumimoji="0" lang="ar-SA" sz="1100" b="1" i="0" u="none" strike="noStrike" cap="none" normalizeH="0" baseline="0" dirty="0" smtClean="0">
                <a:ln>
                  <a:noFill/>
                </a:ln>
                <a:solidFill>
                  <a:schemeClr val="tx1"/>
                </a:solidFill>
                <a:effectLst/>
                <a:latin typeface="Arial" pitchFamily="34" charset="0"/>
                <a:cs typeface="Arial" pitchFamily="34" charset="0"/>
              </a:rPr>
              <a:t>) </a:t>
            </a:r>
          </a:p>
        </p:txBody>
      </p:sp>
      <p:sp>
        <p:nvSpPr>
          <p:cNvPr id="19462" name="Rectangle 6"/>
          <p:cNvSpPr>
            <a:spLocks noChangeArrowheads="1"/>
          </p:cNvSpPr>
          <p:nvPr/>
        </p:nvSpPr>
        <p:spPr bwMode="auto">
          <a:xfrm>
            <a:off x="2071670" y="990600"/>
            <a:ext cx="1334083"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2000" b="0" i="0" u="none" strike="noStrike" cap="none" normalizeH="0" baseline="0" dirty="0" smtClean="0">
              <a:ln>
                <a:noFill/>
              </a:ln>
              <a:solidFill>
                <a:schemeClr val="tx1"/>
              </a:solidFill>
              <a:effectLst/>
              <a:latin typeface="Arial" pitchFamily="34" charset="0"/>
              <a:cs typeface="B Titr" pitchFamily="2" charset="-78"/>
            </a:endParaRP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ميدازولام (آمپول)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نورتريپتيلين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اكزازپام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پانكورونيوم (آمپول)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پاروكستين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پرفنازين (آمپول)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پرفنازين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200" b="1" i="0" u="none" strike="noStrike" cap="none" normalizeH="0" baseline="0" dirty="0" smtClean="0">
                <a:ln>
                  <a:noFill/>
                </a:ln>
                <a:solidFill>
                  <a:schemeClr val="tx1"/>
                </a:solidFill>
                <a:effectLst/>
                <a:latin typeface="Arial" pitchFamily="34" charset="0"/>
                <a:cs typeface="B Titr" pitchFamily="2" charset="-78"/>
              </a:rPr>
              <a:t>فنوباربيتال (شربت) </a:t>
            </a:r>
          </a:p>
          <a:p>
            <a:pPr fontAlgn="base">
              <a:spcBef>
                <a:spcPct val="0"/>
              </a:spcBef>
              <a:spcAft>
                <a:spcPct val="0"/>
              </a:spcAft>
              <a:buFontTx/>
              <a:buChar char="•"/>
            </a:pPr>
            <a:r>
              <a:rPr lang="ar-SA" sz="1200" b="1" dirty="0">
                <a:latin typeface="Arial" pitchFamily="34" charset="0"/>
                <a:cs typeface="B Titr" pitchFamily="2" charset="-78"/>
              </a:rPr>
              <a:t>فنوباربيتال (قرص) </a:t>
            </a:r>
          </a:p>
          <a:p>
            <a:pPr fontAlgn="base">
              <a:spcBef>
                <a:spcPct val="0"/>
              </a:spcBef>
              <a:spcAft>
                <a:spcPct val="0"/>
              </a:spcAft>
              <a:buFontTx/>
              <a:buChar char="•"/>
            </a:pPr>
            <a:r>
              <a:rPr lang="ar-SA" sz="1200" b="1" dirty="0">
                <a:latin typeface="Arial" pitchFamily="34" charset="0"/>
                <a:cs typeface="B Titr" pitchFamily="2" charset="-78"/>
              </a:rPr>
              <a:t>متوكاربامول (آمپول) </a:t>
            </a:r>
          </a:p>
          <a:p>
            <a:pPr fontAlgn="base">
              <a:spcBef>
                <a:spcPct val="0"/>
              </a:spcBef>
              <a:spcAft>
                <a:spcPct val="0"/>
              </a:spcAft>
              <a:buFontTx/>
              <a:buChar char="•"/>
            </a:pPr>
            <a:r>
              <a:rPr lang="ar-SA" sz="1200" b="1" dirty="0">
                <a:latin typeface="Arial" pitchFamily="34" charset="0"/>
                <a:cs typeface="B Titr" pitchFamily="2" charset="-78"/>
              </a:rPr>
              <a:t>متوكاربامول (قرص) </a:t>
            </a:r>
          </a:p>
          <a:p>
            <a:pPr fontAlgn="base">
              <a:spcBef>
                <a:spcPct val="0"/>
              </a:spcBef>
              <a:spcAft>
                <a:spcPct val="0"/>
              </a:spcAft>
              <a:buFontTx/>
              <a:buChar char="•"/>
            </a:pPr>
            <a:r>
              <a:rPr lang="ar-SA" sz="1200" b="1" dirty="0">
                <a:latin typeface="Arial" pitchFamily="34" charset="0"/>
                <a:cs typeface="B Titr" pitchFamily="2" charset="-78"/>
              </a:rPr>
              <a:t>فنوباربيتال (آمپول) </a:t>
            </a:r>
          </a:p>
          <a:p>
            <a:pPr fontAlgn="base">
              <a:spcBef>
                <a:spcPct val="0"/>
              </a:spcBef>
              <a:spcAft>
                <a:spcPct val="0"/>
              </a:spcAft>
              <a:buFontTx/>
              <a:buChar char="•"/>
            </a:pPr>
            <a:r>
              <a:rPr lang="ar-SA" sz="1200" b="1" dirty="0">
                <a:latin typeface="Arial" pitchFamily="34" charset="0"/>
                <a:cs typeface="B Titr" pitchFamily="2" charset="-78"/>
              </a:rPr>
              <a:t>فني تونين كمپاند </a:t>
            </a:r>
          </a:p>
          <a:p>
            <a:pPr fontAlgn="base">
              <a:spcBef>
                <a:spcPct val="0"/>
              </a:spcBef>
              <a:spcAft>
                <a:spcPct val="0"/>
              </a:spcAft>
              <a:buFontTx/>
              <a:buChar char="•"/>
            </a:pPr>
            <a:r>
              <a:rPr lang="ar-SA" sz="1200" b="1" dirty="0">
                <a:latin typeface="Arial" pitchFamily="34" charset="0"/>
                <a:cs typeface="B Titr" pitchFamily="2" charset="-78"/>
              </a:rPr>
              <a:t>پريميدون (قرص) </a:t>
            </a:r>
          </a:p>
          <a:p>
            <a:pPr fontAlgn="base">
              <a:spcBef>
                <a:spcPct val="0"/>
              </a:spcBef>
              <a:spcAft>
                <a:spcPct val="0"/>
              </a:spcAft>
              <a:buFontTx/>
              <a:buChar char="•"/>
            </a:pPr>
            <a:r>
              <a:rPr lang="ar-SA" sz="1200" b="1" dirty="0">
                <a:latin typeface="Arial" pitchFamily="34" charset="0"/>
                <a:cs typeface="B Titr" pitchFamily="2" charset="-78"/>
              </a:rPr>
              <a:t>پروپوفول (آمپول) </a:t>
            </a:r>
          </a:p>
          <a:p>
            <a:pPr fontAlgn="base">
              <a:spcBef>
                <a:spcPct val="0"/>
              </a:spcBef>
              <a:spcAft>
                <a:spcPct val="0"/>
              </a:spcAft>
              <a:buFontTx/>
              <a:buChar char="•"/>
            </a:pPr>
            <a:r>
              <a:rPr lang="ar-SA" sz="1200" b="1" dirty="0">
                <a:latin typeface="Arial" pitchFamily="34" charset="0"/>
                <a:cs typeface="B Titr" pitchFamily="2" charset="-78"/>
              </a:rPr>
              <a:t>رميرون (قرص) </a:t>
            </a:r>
          </a:p>
          <a:p>
            <a:pPr fontAlgn="base">
              <a:spcBef>
                <a:spcPct val="0"/>
              </a:spcBef>
              <a:spcAft>
                <a:spcPct val="0"/>
              </a:spcAft>
              <a:buFontTx/>
              <a:buChar char="•"/>
            </a:pPr>
            <a:r>
              <a:rPr lang="ar-SA" sz="1200" b="1" dirty="0">
                <a:latin typeface="Arial" pitchFamily="34" charset="0"/>
                <a:cs typeface="B Titr" pitchFamily="2" charset="-78"/>
              </a:rPr>
              <a:t>تيوپنتال (آمپول) </a:t>
            </a:r>
          </a:p>
          <a:p>
            <a:pPr fontAlgn="base">
              <a:spcBef>
                <a:spcPct val="0"/>
              </a:spcBef>
              <a:spcAft>
                <a:spcPct val="0"/>
              </a:spcAft>
              <a:buFontTx/>
              <a:buChar char="•"/>
            </a:pPr>
            <a:r>
              <a:rPr lang="ar-SA" sz="1200" b="1" dirty="0">
                <a:latin typeface="Arial" pitchFamily="34" charset="0"/>
                <a:cs typeface="B Titr" pitchFamily="2" charset="-78"/>
              </a:rPr>
              <a:t>تيوپنتال (قرص) </a:t>
            </a:r>
          </a:p>
          <a:p>
            <a:pPr fontAlgn="base">
              <a:spcBef>
                <a:spcPct val="0"/>
              </a:spcBef>
              <a:spcAft>
                <a:spcPct val="0"/>
              </a:spcAft>
              <a:buFontTx/>
              <a:buChar char="•"/>
            </a:pPr>
            <a:r>
              <a:rPr lang="ar-SA" sz="1200" b="1" dirty="0">
                <a:latin typeface="Arial" pitchFamily="34" charset="0"/>
                <a:cs typeface="B Titr" pitchFamily="2" charset="-78"/>
              </a:rPr>
              <a:t>تيوريدازين (قرص) </a:t>
            </a:r>
          </a:p>
          <a:p>
            <a:pPr fontAlgn="base">
              <a:spcBef>
                <a:spcPct val="0"/>
              </a:spcBef>
              <a:spcAft>
                <a:spcPct val="0"/>
              </a:spcAft>
              <a:buFontTx/>
              <a:buChar char="•"/>
            </a:pPr>
            <a:r>
              <a:rPr lang="ar-SA" sz="1200" b="1" dirty="0">
                <a:latin typeface="Arial" pitchFamily="34" charset="0"/>
                <a:cs typeface="B Titr" pitchFamily="2" charset="-78"/>
              </a:rPr>
              <a:t>تيوتيكس (كپسول) </a:t>
            </a:r>
          </a:p>
          <a:p>
            <a:pPr fontAlgn="base">
              <a:spcBef>
                <a:spcPct val="0"/>
              </a:spcBef>
              <a:spcAft>
                <a:spcPct val="0"/>
              </a:spcAft>
              <a:buFontTx/>
              <a:buChar char="•"/>
            </a:pPr>
            <a:r>
              <a:rPr lang="ar-SA" sz="1200" b="1" dirty="0">
                <a:latin typeface="Arial" pitchFamily="34" charset="0"/>
                <a:cs typeface="B Titr" pitchFamily="2" charset="-78"/>
              </a:rPr>
              <a:t>ترامادول (قرص) </a:t>
            </a:r>
          </a:p>
          <a:p>
            <a:pPr fontAlgn="base">
              <a:spcBef>
                <a:spcPct val="0"/>
              </a:spcBef>
              <a:spcAft>
                <a:spcPct val="0"/>
              </a:spcAft>
              <a:buFontTx/>
              <a:buChar char="•"/>
            </a:pPr>
            <a:r>
              <a:rPr lang="ar-SA" sz="1200" b="1" dirty="0">
                <a:latin typeface="Arial" pitchFamily="34" charset="0"/>
                <a:cs typeface="B Titr" pitchFamily="2" charset="-78"/>
              </a:rPr>
              <a:t>ترامادول (آمپول) </a:t>
            </a:r>
          </a:p>
          <a:p>
            <a:pPr fontAlgn="base">
              <a:spcBef>
                <a:spcPct val="0"/>
              </a:spcBef>
              <a:spcAft>
                <a:spcPct val="0"/>
              </a:spcAft>
              <a:buFontTx/>
              <a:buChar char="•"/>
            </a:pPr>
            <a:r>
              <a:rPr lang="ar-SA" sz="1200" b="1" dirty="0">
                <a:latin typeface="Arial" pitchFamily="34" charset="0"/>
                <a:cs typeface="B Titr" pitchFamily="2" charset="-78"/>
              </a:rPr>
              <a:t>تري فلوپرازين (آمپول) </a:t>
            </a:r>
          </a:p>
          <a:p>
            <a:pPr fontAlgn="base">
              <a:spcBef>
                <a:spcPct val="0"/>
              </a:spcBef>
              <a:spcAft>
                <a:spcPct val="0"/>
              </a:spcAft>
              <a:buFontTx/>
              <a:buChar char="•"/>
            </a:pPr>
            <a:r>
              <a:rPr lang="ar-SA" sz="1200" b="1" dirty="0">
                <a:latin typeface="Arial" pitchFamily="34" charset="0"/>
                <a:cs typeface="B Titr" pitchFamily="2" charset="-78"/>
              </a:rPr>
              <a:t>تري فلوپرازين (قرص) </a:t>
            </a:r>
          </a:p>
          <a:p>
            <a:pPr fontAlgn="base">
              <a:spcBef>
                <a:spcPct val="0"/>
              </a:spcBef>
              <a:spcAft>
                <a:spcPct val="0"/>
              </a:spcAft>
              <a:buFontTx/>
              <a:buChar char="•"/>
            </a:pPr>
            <a:r>
              <a:rPr lang="ar-SA" sz="1200" b="1" dirty="0" smtClean="0">
                <a:latin typeface="Arial" pitchFamily="34" charset="0"/>
                <a:cs typeface="B Titr" pitchFamily="2" charset="-78"/>
              </a:rPr>
              <a:t>تريميپرامين </a:t>
            </a:r>
            <a:r>
              <a:rPr lang="ar-SA" sz="1200" b="1" dirty="0">
                <a:latin typeface="Arial" pitchFamily="34" charset="0"/>
                <a:cs typeface="B Titr" pitchFamily="2" charset="-78"/>
              </a:rPr>
              <a:t>(قرص</a:t>
            </a:r>
            <a:r>
              <a:rPr lang="ar-SA" sz="1100" b="1" dirty="0" smtClean="0">
                <a:latin typeface="Arial" pitchFamily="34" charset="0"/>
                <a:cs typeface="Arial" pitchFamily="34" charset="0"/>
              </a:rPr>
              <a:t>)</a:t>
            </a:r>
            <a:endParaRPr lang="ar-SA" sz="1100" b="1" dirty="0">
              <a:latin typeface="Arial" pitchFamily="34" charset="0"/>
              <a:cs typeface="Arial" pitchFamily="34" charset="0"/>
            </a:endParaRPr>
          </a:p>
        </p:txBody>
      </p:sp>
      <p:sp>
        <p:nvSpPr>
          <p:cNvPr id="19463" name="Rectangle 7"/>
          <p:cNvSpPr>
            <a:spLocks noChangeArrowheads="1"/>
          </p:cNvSpPr>
          <p:nvPr/>
        </p:nvSpPr>
        <p:spPr bwMode="auto">
          <a:xfrm>
            <a:off x="4038600" y="5473005"/>
            <a:ext cx="1322863"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dirty="0" smtClean="0">
              <a:ln>
                <a:noFill/>
              </a:ln>
              <a:solidFill>
                <a:schemeClr val="tx1"/>
              </a:solidFill>
              <a:effectLst/>
              <a:latin typeface="Arial" pitchFamily="34" charset="0"/>
              <a:cs typeface="B Titr" pitchFamily="2" charset="-78"/>
            </a:endParaRP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تريميپرامين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والپروات سديم (قرص)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ترامادول هيدروكلرايد </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100" b="1" i="0" u="none" strike="noStrike" cap="none" normalizeH="0" baseline="0" dirty="0" smtClean="0">
                <a:ln>
                  <a:noFill/>
                </a:ln>
                <a:solidFill>
                  <a:schemeClr val="tx1"/>
                </a:solidFill>
                <a:effectLst/>
                <a:latin typeface="Arial" pitchFamily="34" charset="0"/>
                <a:cs typeface="B Titr" pitchFamily="2" charset="-78"/>
              </a:rPr>
              <a:t>كيمادرين </a:t>
            </a:r>
          </a:p>
        </p:txBody>
      </p:sp>
      <p:sp>
        <p:nvSpPr>
          <p:cNvPr id="10" name="Rectangle 9"/>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داروهاي ممنوعه در امارات عربي متحده </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5000" r="-15000"/>
          </a:stretch>
        </a:blipFill>
        <a:effectLst/>
      </p:bgPr>
    </p:bg>
    <p:spTree>
      <p:nvGrpSpPr>
        <p:cNvPr id="1" name=""/>
        <p:cNvGrpSpPr/>
        <p:nvPr/>
      </p:nvGrpSpPr>
      <p:grpSpPr>
        <a:xfrm>
          <a:off x="0" y="0"/>
          <a:ext cx="0" cy="0"/>
          <a:chOff x="0" y="0"/>
          <a:chExt cx="0" cy="0"/>
        </a:xfrm>
      </p:grpSpPr>
      <p:sp>
        <p:nvSpPr>
          <p:cNvPr id="10" name="Rectangle 9"/>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فرودگاههاي دبي </a:t>
            </a:r>
            <a:endParaRPr lang="en-US" sz="2800" b="1" dirty="0" smtClean="0">
              <a:solidFill>
                <a:schemeClr val="tx1"/>
              </a:solidFill>
              <a:cs typeface="B Titr" pitchFamily="2" charset="-78"/>
            </a:endParaRPr>
          </a:p>
        </p:txBody>
      </p:sp>
      <p:sp>
        <p:nvSpPr>
          <p:cNvPr id="11" name="Rectangle 1"/>
          <p:cNvSpPr>
            <a:spLocks noChangeArrowheads="1"/>
          </p:cNvSpPr>
          <p:nvPr/>
        </p:nvSpPr>
        <p:spPr bwMode="auto">
          <a:xfrm>
            <a:off x="1500166" y="843819"/>
            <a:ext cx="7000924"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0" algn="just" fontAlgn="base">
              <a:lnSpc>
                <a:spcPct val="200000"/>
              </a:lnSpc>
              <a:spcBef>
                <a:spcPct val="0"/>
              </a:spcBef>
              <a:spcAft>
                <a:spcPct val="0"/>
              </a:spcAft>
              <a:buClrTx/>
              <a:buSzTx/>
              <a:buFontTx/>
              <a:buNone/>
              <a:tabLst/>
            </a:pPr>
            <a:r>
              <a:rPr lang="fa-IR" sz="2000" b="1" dirty="0" smtClean="0">
                <a:solidFill>
                  <a:schemeClr val="tx1">
                    <a:lumMod val="85000"/>
                    <a:lumOff val="15000"/>
                  </a:schemeClr>
                </a:solidFill>
                <a:latin typeface="Calibri" pitchFamily="34" charset="0"/>
                <a:ea typeface="Calibri" pitchFamily="34" charset="0"/>
                <a:cs typeface="B Zar" pitchFamily="2" charset="-78"/>
              </a:rPr>
              <a:t>فرودگاه 1    -----------------)  هواپيمايي ايران اير(هما)و ماهان</a:t>
            </a:r>
          </a:p>
          <a:p>
            <a:pPr marR="0" lvl="0" indent="0" algn="just" fontAlgn="base">
              <a:lnSpc>
                <a:spcPct val="200000"/>
              </a:lnSpc>
              <a:spcBef>
                <a:spcPct val="0"/>
              </a:spcBef>
              <a:spcAft>
                <a:spcPct val="0"/>
              </a:spcAft>
              <a:buClrTx/>
              <a:buSzTx/>
              <a:buFontTx/>
              <a:buNone/>
              <a:tabLst/>
            </a:pPr>
            <a:r>
              <a:rPr lang="fa-IR" sz="2000" b="1" dirty="0" smtClean="0">
                <a:solidFill>
                  <a:schemeClr val="tx1">
                    <a:lumMod val="85000"/>
                    <a:lumOff val="15000"/>
                  </a:schemeClr>
                </a:solidFill>
                <a:latin typeface="Calibri" pitchFamily="34" charset="0"/>
                <a:ea typeface="Calibri" pitchFamily="34" charset="0"/>
                <a:cs typeface="B Zar" pitchFamily="2" charset="-78"/>
              </a:rPr>
              <a:t>فرودگاه 2    ----------------- )  ساير شركت هاي هواپيمايي</a:t>
            </a:r>
          </a:p>
          <a:p>
            <a:pPr marR="0" lvl="0" indent="0" algn="just" fontAlgn="base">
              <a:lnSpc>
                <a:spcPct val="200000"/>
              </a:lnSpc>
              <a:spcBef>
                <a:spcPct val="0"/>
              </a:spcBef>
              <a:spcAft>
                <a:spcPct val="0"/>
              </a:spcAft>
              <a:buClrTx/>
              <a:buSzTx/>
              <a:buFontTx/>
              <a:buNone/>
              <a:tabLst/>
            </a:pPr>
            <a:r>
              <a:rPr lang="fa-IR" sz="2000" b="1" dirty="0" smtClean="0">
                <a:solidFill>
                  <a:srgbClr val="FF0000"/>
                </a:solidFill>
                <a:latin typeface="Calibri" pitchFamily="34" charset="0"/>
                <a:ea typeface="Calibri" pitchFamily="34" charset="0"/>
                <a:cs typeface="B Zar" pitchFamily="2" charset="-78"/>
              </a:rPr>
              <a:t>شرکت های جدید</a:t>
            </a:r>
          </a:p>
          <a:p>
            <a:pPr marR="0" lvl="0" indent="0" algn="just" fontAlgn="base">
              <a:lnSpc>
                <a:spcPct val="200000"/>
              </a:lnSpc>
              <a:spcBef>
                <a:spcPct val="0"/>
              </a:spcBef>
              <a:spcAft>
                <a:spcPct val="0"/>
              </a:spcAft>
              <a:buClrTx/>
              <a:buSzTx/>
              <a:buFontTx/>
              <a:buNone/>
              <a:tabLst/>
            </a:pPr>
            <a:r>
              <a:rPr lang="fa-IR" sz="2000" b="1" dirty="0" smtClean="0">
                <a:solidFill>
                  <a:schemeClr val="tx1">
                    <a:lumMod val="85000"/>
                    <a:lumOff val="15000"/>
                  </a:schemeClr>
                </a:solidFill>
                <a:latin typeface="Calibri" pitchFamily="34" charset="0"/>
                <a:ea typeface="Calibri" pitchFamily="34" charset="0"/>
                <a:cs typeface="B Zar" pitchFamily="2" charset="-78"/>
              </a:rPr>
              <a:t>فلای دبی ------------------- ) دبی</a:t>
            </a:r>
          </a:p>
          <a:p>
            <a:pPr marR="0" lvl="0" indent="0" algn="just" fontAlgn="base">
              <a:lnSpc>
                <a:spcPct val="200000"/>
              </a:lnSpc>
              <a:spcBef>
                <a:spcPct val="0"/>
              </a:spcBef>
              <a:spcAft>
                <a:spcPct val="0"/>
              </a:spcAft>
              <a:buClrTx/>
              <a:buSzTx/>
              <a:buFontTx/>
              <a:buNone/>
              <a:tabLst/>
            </a:pPr>
            <a:r>
              <a:rPr lang="fa-IR" sz="2000" b="1" dirty="0" smtClean="0">
                <a:solidFill>
                  <a:schemeClr val="tx1">
                    <a:lumMod val="85000"/>
                    <a:lumOff val="15000"/>
                  </a:schemeClr>
                </a:solidFill>
                <a:latin typeface="Calibri" pitchFamily="34" charset="0"/>
                <a:ea typeface="Calibri" pitchFamily="34" charset="0"/>
                <a:cs typeface="B Zar" pitchFamily="2" charset="-78"/>
              </a:rPr>
              <a:t>العربیه  --------------------- ) شارجه</a:t>
            </a:r>
            <a:endParaRPr lang="en-US" sz="2000" b="1" dirty="0" smtClean="0">
              <a:solidFill>
                <a:schemeClr val="tx1">
                  <a:lumMod val="85000"/>
                  <a:lumOff val="15000"/>
                </a:schemeClr>
              </a:solidFill>
              <a:latin typeface="Calibri" pitchFamily="34" charset="0"/>
              <a:ea typeface="Calibri" pitchFamily="34" charset="0"/>
              <a:cs typeface="B Zar" pitchFamily="2" charset="-78"/>
            </a:endParaRPr>
          </a:p>
        </p:txBody>
      </p:sp>
    </p:spTree>
  </p:cSld>
  <p:clrMapOvr>
    <a:masterClrMapping/>
  </p:clrMapOvr>
  <p:transition spd="med">
    <p:push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71604" y="1357298"/>
            <a:ext cx="7286676" cy="2062103"/>
          </a:xfrm>
          <a:prstGeom prst="rect">
            <a:avLst/>
          </a:prstGeom>
          <a:noFill/>
        </p:spPr>
        <p:txBody>
          <a:bodyPr wrap="square" rtlCol="0">
            <a:spAutoFit/>
          </a:bodyPr>
          <a:lstStyle/>
          <a:p>
            <a:pPr algn="just" eaLnBrk="0" fontAlgn="base" hangingPunct="0">
              <a:lnSpc>
                <a:spcPct val="200000"/>
              </a:lnSpc>
              <a:spcBef>
                <a:spcPct val="0"/>
              </a:spcBef>
              <a:spcAft>
                <a:spcPct val="0"/>
              </a:spcAft>
            </a:pPr>
            <a:r>
              <a:rPr lang="fa-IR" sz="1600" b="1" dirty="0" smtClean="0">
                <a:solidFill>
                  <a:schemeClr val="tx1">
                    <a:lumMod val="85000"/>
                    <a:lumOff val="15000"/>
                  </a:schemeClr>
                </a:solidFill>
                <a:latin typeface="Calibri" pitchFamily="34" charset="0"/>
                <a:ea typeface="Calibri" pitchFamily="34" charset="0"/>
                <a:cs typeface="B Zar" pitchFamily="2" charset="-78"/>
              </a:rPr>
              <a:t>پس از پیاده شدن از هواپیما به سمت سالن پرواز رفته ودر صف خروجی قرار می گیرید .در این مرحله پاسپورت وکپی ویزا همرا داشته باشید که پس ازارائه ،تصویری  از چشم وشخص همکار گرفته می شود پس از آن جهت تحویل بار به قسمت مربوطه مراجعه نموده وپس از تحویل از درب خروجی از فرودگاه خارج می شوید</a:t>
            </a:r>
            <a:endParaRPr lang="en-US" sz="1600" b="1" dirty="0">
              <a:solidFill>
                <a:schemeClr val="tx1">
                  <a:lumMod val="85000"/>
                  <a:lumOff val="15000"/>
                </a:schemeClr>
              </a:solidFill>
              <a:latin typeface="Calibri" pitchFamily="34" charset="0"/>
              <a:ea typeface="Calibri" pitchFamily="34" charset="0"/>
              <a:cs typeface="B Zar" pitchFamily="2" charset="-78"/>
            </a:endParaRPr>
          </a:p>
        </p:txBody>
      </p:sp>
      <p:pic>
        <p:nvPicPr>
          <p:cNvPr id="5124" name="Picture 4" descr="F:\Documents and Settings\sanjesh\My Documents\پ2.jpg"/>
          <p:cNvPicPr>
            <a:picLocks noChangeAspect="1" noChangeArrowheads="1"/>
          </p:cNvPicPr>
          <p:nvPr/>
        </p:nvPicPr>
        <p:blipFill>
          <a:blip r:embed="rId2" cstate="print"/>
          <a:srcRect/>
          <a:stretch>
            <a:fillRect/>
          </a:stretch>
        </p:blipFill>
        <p:spPr bwMode="auto">
          <a:xfrm>
            <a:off x="142844" y="4929198"/>
            <a:ext cx="2085481" cy="1562098"/>
          </a:xfrm>
          <a:prstGeom prst="rect">
            <a:avLst/>
          </a:prstGeom>
          <a:noFill/>
        </p:spPr>
      </p:pic>
      <p:pic>
        <p:nvPicPr>
          <p:cNvPr id="5125" name="Picture 5" descr="F:\Documents and Settings\sanjesh\My Documents\پ3.jpg"/>
          <p:cNvPicPr>
            <a:picLocks noChangeAspect="1" noChangeArrowheads="1"/>
          </p:cNvPicPr>
          <p:nvPr/>
        </p:nvPicPr>
        <p:blipFill>
          <a:blip r:embed="rId3" cstate="print"/>
          <a:srcRect/>
          <a:stretch>
            <a:fillRect/>
          </a:stretch>
        </p:blipFill>
        <p:spPr bwMode="auto">
          <a:xfrm>
            <a:off x="2714612" y="4929198"/>
            <a:ext cx="2049549" cy="1543885"/>
          </a:xfrm>
          <a:prstGeom prst="rect">
            <a:avLst/>
          </a:prstGeom>
          <a:noFill/>
        </p:spPr>
      </p:pic>
      <p:pic>
        <p:nvPicPr>
          <p:cNvPr id="5126" name="Picture 6" descr="F:\Documents and Settings\sanjesh\My Documents\پ5.JPG"/>
          <p:cNvPicPr>
            <a:picLocks noChangeAspect="1" noChangeArrowheads="1"/>
          </p:cNvPicPr>
          <p:nvPr/>
        </p:nvPicPr>
        <p:blipFill>
          <a:blip r:embed="rId4" cstate="print"/>
          <a:srcRect/>
          <a:stretch>
            <a:fillRect/>
          </a:stretch>
        </p:blipFill>
        <p:spPr bwMode="auto">
          <a:xfrm>
            <a:off x="5214942" y="4929198"/>
            <a:ext cx="1980261" cy="1500198"/>
          </a:xfrm>
          <a:prstGeom prst="rect">
            <a:avLst/>
          </a:prstGeom>
          <a:noFill/>
        </p:spPr>
      </p:pic>
      <p:sp>
        <p:nvSpPr>
          <p:cNvPr id="9" name="Right Arrow 8"/>
          <p:cNvSpPr/>
          <p:nvPr/>
        </p:nvSpPr>
        <p:spPr>
          <a:xfrm>
            <a:off x="2285984" y="5715016"/>
            <a:ext cx="357190"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ight Arrow 10"/>
          <p:cNvSpPr/>
          <p:nvPr/>
        </p:nvSpPr>
        <p:spPr>
          <a:xfrm>
            <a:off x="4786314" y="5715016"/>
            <a:ext cx="357190"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Arrow 11"/>
          <p:cNvSpPr/>
          <p:nvPr/>
        </p:nvSpPr>
        <p:spPr>
          <a:xfrm>
            <a:off x="7286644" y="5715016"/>
            <a:ext cx="357190"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7559912" y="5286388"/>
            <a:ext cx="1584088" cy="58477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a-IR" sz="3200" b="1" dirty="0" smtClean="0">
                <a:ln w="11430"/>
                <a:effectLst>
                  <a:outerShdw blurRad="80000" dist="40000" dir="5040000" algn="tl">
                    <a:srgbClr val="000000">
                      <a:alpha val="30000"/>
                    </a:srgbClr>
                  </a:outerShdw>
                </a:effectLst>
                <a:cs typeface="B Titr" pitchFamily="2" charset="-78"/>
              </a:rPr>
              <a:t>خروج</a:t>
            </a:r>
            <a:endParaRPr lang="en-US" sz="3200" b="1" dirty="0">
              <a:ln w="11430"/>
              <a:effectLst>
                <a:outerShdw blurRad="80000" dist="40000" dir="5040000" algn="tl">
                  <a:srgbClr val="000000">
                    <a:alpha val="30000"/>
                  </a:srgbClr>
                </a:outerShdw>
              </a:effectLst>
              <a:cs typeface="B Titr" pitchFamily="2" charset="-78"/>
            </a:endParaRPr>
          </a:p>
        </p:txBody>
      </p:sp>
      <p:sp>
        <p:nvSpPr>
          <p:cNvPr id="14" name="Rectangle 1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اقدام لازم در فرودگاه دبي</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71538" y="1500174"/>
            <a:ext cx="7786742" cy="2000548"/>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p>
            <a:pPr>
              <a:lnSpc>
                <a:spcPct val="200000"/>
              </a:lnSpc>
              <a:buFont typeface="Arial" pitchFamily="34" charset="0"/>
              <a:buChar char="•"/>
            </a:pPr>
            <a:r>
              <a:rPr lang="fa-IR" sz="1600" b="1" dirty="0" smtClean="0">
                <a:solidFill>
                  <a:schemeClr val="tx1">
                    <a:lumMod val="85000"/>
                    <a:lumOff val="15000"/>
                  </a:schemeClr>
                </a:solidFill>
                <a:latin typeface="Calibri" pitchFamily="34" charset="0"/>
                <a:ea typeface="Calibri" pitchFamily="34" charset="0"/>
                <a:cs typeface="B Zar" pitchFamily="2" charset="-78"/>
              </a:rPr>
              <a:t>همکاران محترم پس از خروج از ترمینال فرودگاه یکی از همکاران سرپرستی به استقبال آنها خواهد آمد . </a:t>
            </a:r>
          </a:p>
          <a:p>
            <a:pPr>
              <a:lnSpc>
                <a:spcPct val="200000"/>
              </a:lnSpc>
              <a:buFont typeface="Arial" pitchFamily="34" charset="0"/>
              <a:buChar char="•"/>
            </a:pPr>
            <a:r>
              <a:rPr lang="fa-IR" sz="1600" b="1" dirty="0" smtClean="0">
                <a:solidFill>
                  <a:schemeClr val="tx1">
                    <a:lumMod val="85000"/>
                    <a:lumOff val="15000"/>
                  </a:schemeClr>
                </a:solidFill>
                <a:latin typeface="Calibri" pitchFamily="34" charset="0"/>
                <a:ea typeface="Calibri" pitchFamily="34" charset="0"/>
                <a:cs typeface="B Zar" pitchFamily="2" charset="-78"/>
              </a:rPr>
              <a:t>همکاران پس از ورود به دبی در مهمانسرای مجتمع مسکونی معلمان دبی اسکان داده می شوند.</a:t>
            </a:r>
          </a:p>
          <a:p>
            <a:pPr>
              <a:lnSpc>
                <a:spcPct val="200000"/>
              </a:lnSpc>
              <a:buFont typeface="Arial" pitchFamily="34" charset="0"/>
              <a:buChar char="•"/>
            </a:pPr>
            <a:r>
              <a:rPr lang="fa-IR" sz="1600" b="1" dirty="0" smtClean="0">
                <a:solidFill>
                  <a:schemeClr val="tx1">
                    <a:lumMod val="85000"/>
                    <a:lumOff val="15000"/>
                  </a:schemeClr>
                </a:solidFill>
                <a:latin typeface="Calibri" pitchFamily="34" charset="0"/>
                <a:ea typeface="Calibri" pitchFamily="34" charset="0"/>
                <a:cs typeface="B Zar" pitchFamily="2" charset="-78"/>
              </a:rPr>
              <a:t>پس از اسکان واستراحت همکاران محترم خود را به سرپرستی مدارس جمهوری اسلامی جهت پیگیری امور معرفی می نمایند.  </a:t>
            </a:r>
            <a:endParaRPr lang="en-US" sz="1600" b="1" dirty="0">
              <a:solidFill>
                <a:schemeClr val="tx1">
                  <a:lumMod val="85000"/>
                  <a:lumOff val="15000"/>
                </a:schemeClr>
              </a:solidFill>
              <a:latin typeface="Calibri" pitchFamily="34" charset="0"/>
              <a:ea typeface="Calibri" pitchFamily="34" charset="0"/>
              <a:cs typeface="B Zar" pitchFamily="2" charset="-78"/>
            </a:endParaRPr>
          </a:p>
        </p:txBody>
      </p:sp>
      <p:sp>
        <p:nvSpPr>
          <p:cNvPr id="4" name="Rectangle 3"/>
          <p:cNvSpPr/>
          <p:nvPr/>
        </p:nvSpPr>
        <p:spPr>
          <a:xfrm>
            <a:off x="214282" y="285728"/>
            <a:ext cx="8290810" cy="523220"/>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pPr>
            <a:r>
              <a:rPr lang="fa-IR" sz="2800" b="1" dirty="0" smtClean="0">
                <a:solidFill>
                  <a:schemeClr val="tx1"/>
                </a:solidFill>
                <a:cs typeface="B Titr" pitchFamily="2" charset="-78"/>
              </a:rPr>
              <a:t>استقبال از همكاران</a:t>
            </a:r>
            <a:endParaRPr lang="en-US" sz="2800" b="1" dirty="0" smtClean="0">
              <a:solidFill>
                <a:schemeClr val="tx1"/>
              </a:solidFill>
              <a:cs typeface="B Titr" pitchFamily="2" charset="-78"/>
            </a:endParaRPr>
          </a:p>
        </p:txBody>
      </p:sp>
    </p:spTree>
  </p:cSld>
  <p:clrMapOvr>
    <a:masterClrMapping/>
  </p:clrMapOvr>
  <p:transition spd="med">
    <p:push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43174" y="4471981"/>
            <a:ext cx="5000660" cy="1154162"/>
          </a:xfrm>
          <a:prstGeom prst="rect">
            <a:avLst/>
          </a:prstGeom>
          <a:ln>
            <a:headEnd/>
            <a:tailEn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algn="ctr" fontAlgn="base">
              <a:lnSpc>
                <a:spcPct val="150000"/>
              </a:lnSpc>
              <a:spcBef>
                <a:spcPct val="0"/>
              </a:spcBef>
              <a:spcAft>
                <a:spcPct val="0"/>
              </a:spcAft>
            </a:pPr>
            <a:r>
              <a:rPr lang="fa-IR" sz="2400" b="1" dirty="0" smtClean="0">
                <a:solidFill>
                  <a:schemeClr val="tx1"/>
                </a:solidFill>
                <a:cs typeface="B Titr" pitchFamily="2" charset="-78"/>
              </a:rPr>
              <a:t>سرپرستي مدارس جمهوري اسلامي ايران در</a:t>
            </a:r>
          </a:p>
          <a:p>
            <a:pPr algn="ctr" fontAlgn="base">
              <a:lnSpc>
                <a:spcPct val="150000"/>
              </a:lnSpc>
              <a:spcBef>
                <a:spcPct val="0"/>
              </a:spcBef>
              <a:spcAft>
                <a:spcPct val="0"/>
              </a:spcAft>
            </a:pPr>
            <a:r>
              <a:rPr lang="fa-IR" sz="2400" b="1" dirty="0" smtClean="0">
                <a:solidFill>
                  <a:schemeClr val="tx1"/>
                </a:solidFill>
                <a:cs typeface="B Titr" pitchFamily="2" charset="-78"/>
              </a:rPr>
              <a:t> امارات عربي متحده</a:t>
            </a:r>
            <a:endParaRPr lang="en-US" sz="2400" b="1" dirty="0" smtClean="0">
              <a:solidFill>
                <a:schemeClr val="tx1"/>
              </a:solidFill>
              <a:cs typeface="B Titr" pitchFamily="2" charset="-78"/>
            </a:endParaRPr>
          </a:p>
        </p:txBody>
      </p:sp>
      <p:sp>
        <p:nvSpPr>
          <p:cNvPr id="7" name="TextBox 6"/>
          <p:cNvSpPr txBox="1"/>
          <p:nvPr/>
        </p:nvSpPr>
        <p:spPr>
          <a:xfrm>
            <a:off x="285720" y="642918"/>
            <a:ext cx="8501122" cy="830997"/>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lnSpc>
                <a:spcPct val="200000"/>
              </a:lnSpc>
            </a:pPr>
            <a:r>
              <a:rPr lang="fa-IR" sz="2400" b="1" dirty="0" smtClean="0">
                <a:solidFill>
                  <a:schemeClr val="tx1">
                    <a:lumMod val="85000"/>
                    <a:lumOff val="15000"/>
                  </a:schemeClr>
                </a:solidFill>
                <a:latin typeface="Calibri" pitchFamily="34" charset="0"/>
                <a:ea typeface="Calibri" pitchFamily="34" charset="0"/>
                <a:cs typeface="B Homa" pitchFamily="2" charset="-78"/>
              </a:rPr>
              <a:t>مأموريت و اقامت خوشي را براي شما در كشور امارات عربي متحده آرزو منديم.</a:t>
            </a:r>
            <a:endParaRPr lang="en-US" sz="2400" b="1" dirty="0">
              <a:solidFill>
                <a:schemeClr val="tx1">
                  <a:lumMod val="85000"/>
                  <a:lumOff val="15000"/>
                </a:schemeClr>
              </a:solidFill>
              <a:latin typeface="Calibri" pitchFamily="34" charset="0"/>
              <a:ea typeface="Calibri" pitchFamily="34" charset="0"/>
              <a:cs typeface="B Homa" pitchFamily="2" charset="-78"/>
            </a:endParaRPr>
          </a:p>
        </p:txBody>
      </p:sp>
      <p:sp>
        <p:nvSpPr>
          <p:cNvPr id="8" name="TextBox 7"/>
          <p:cNvSpPr txBox="1"/>
          <p:nvPr/>
        </p:nvSpPr>
        <p:spPr>
          <a:xfrm>
            <a:off x="1428728" y="1643050"/>
            <a:ext cx="7429552" cy="2554545"/>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lnSpc>
                <a:spcPct val="200000"/>
              </a:lnSpc>
            </a:pPr>
            <a:r>
              <a:rPr lang="fa-IR" sz="2000" dirty="0" smtClean="0">
                <a:solidFill>
                  <a:schemeClr val="tx1"/>
                </a:solidFill>
                <a:cs typeface="B Titr" pitchFamily="2" charset="-78"/>
              </a:rPr>
              <a:t>تلفن: 43960782 و43960762  -  00971 </a:t>
            </a:r>
          </a:p>
          <a:p>
            <a:pPr algn="ctr">
              <a:lnSpc>
                <a:spcPct val="200000"/>
              </a:lnSpc>
            </a:pPr>
            <a:r>
              <a:rPr lang="fa-IR" sz="2000" dirty="0" smtClean="0">
                <a:solidFill>
                  <a:schemeClr val="tx1"/>
                </a:solidFill>
                <a:cs typeface="B Titr" pitchFamily="2" charset="-78"/>
              </a:rPr>
              <a:t>فكس: 43960069 – 00971</a:t>
            </a:r>
          </a:p>
          <a:p>
            <a:pPr algn="ctr"/>
            <a:r>
              <a:rPr lang="en-US" sz="2000" dirty="0" err="1" smtClean="0">
                <a:solidFill>
                  <a:schemeClr val="tx1"/>
                </a:solidFill>
              </a:rPr>
              <a:t>Website:www.irs-uae.com</a:t>
            </a:r>
            <a:endParaRPr lang="en-US" sz="2000" dirty="0" smtClean="0">
              <a:solidFill>
                <a:schemeClr val="tx1"/>
              </a:solidFill>
            </a:endParaRPr>
          </a:p>
          <a:p>
            <a:pPr algn="ctr"/>
            <a:r>
              <a:rPr lang="en-US" sz="2000" dirty="0" err="1" smtClean="0">
                <a:solidFill>
                  <a:schemeClr val="tx1"/>
                </a:solidFill>
              </a:rPr>
              <a:t>Email:</a:t>
            </a:r>
            <a:r>
              <a:rPr lang="en-US" sz="2000" dirty="0" err="1" smtClean="0">
                <a:solidFill>
                  <a:srgbClr val="FF0000"/>
                </a:solidFill>
              </a:rPr>
              <a:t>irschool@eim.ae</a:t>
            </a:r>
            <a:endParaRPr lang="fa-IR" sz="2000" dirty="0" smtClean="0">
              <a:solidFill>
                <a:srgbClr val="FF0000"/>
              </a:solidFill>
            </a:endParaRPr>
          </a:p>
          <a:p>
            <a:pPr algn="ctr">
              <a:lnSpc>
                <a:spcPct val="200000"/>
              </a:lnSpc>
            </a:pPr>
            <a:r>
              <a:rPr lang="fa-IR" sz="2000" b="1" dirty="0" smtClean="0">
                <a:solidFill>
                  <a:schemeClr val="tx1"/>
                </a:solidFill>
                <a:latin typeface="Calibri" pitchFamily="34" charset="0"/>
                <a:ea typeface="Calibri" pitchFamily="34" charset="0"/>
                <a:cs typeface="B Titr" pitchFamily="2" charset="-78"/>
              </a:rPr>
              <a:t>نشاني: دبي - منطقه کرامه – خیابان خالدبن ولید – مقابل کنسولگری پاکستان </a:t>
            </a:r>
            <a:endParaRPr lang="en-US" sz="2000" b="1" dirty="0">
              <a:solidFill>
                <a:schemeClr val="tx1"/>
              </a:solidFill>
              <a:latin typeface="Calibri" pitchFamily="34" charset="0"/>
              <a:ea typeface="Calibri" pitchFamily="34" charset="0"/>
              <a:cs typeface="B Titr" pitchFamily="2" charset="-78"/>
            </a:endParaRPr>
          </a:p>
        </p:txBody>
      </p:sp>
    </p:spTree>
    <p:extLst>
      <p:ext uri="{BB962C8B-B14F-4D97-AF65-F5344CB8AC3E}">
        <p14:creationId xmlns:p14="http://schemas.microsoft.com/office/powerpoint/2010/main" val="1647183607"/>
      </p:ext>
    </p:extLst>
  </p:cSld>
  <p:clrMapOvr>
    <a:masterClrMapping/>
  </p:clrMapOvr>
  <p:transition spd="med">
    <p:push dir="r"/>
  </p:transition>
  <p:timing>
    <p:tnLst>
      <p:par>
        <p:cTn id="1" dur="indefinite" restart="never" nodeType="tmRoot"/>
      </p:par>
    </p:tnLst>
  </p:timing>
</p:sld>
</file>

<file path=ppt/theme/_rels/them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theme1.xml><?xml version="1.0" encoding="utf-8"?>
<a:theme xmlns:a="http://schemas.openxmlformats.org/drawingml/2006/main" name="1_White Template with yellow-magenta Segoe_TP10286788">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Back to school presentation">
  <a:themeElements>
    <a:clrScheme name="Back to school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ack to school presentation">
      <a:majorFont>
        <a:latin typeface="Comic Sans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ack to school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ack to school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ack to school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ack to school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ack to school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ack to school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ck to school presentatio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ack to school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ack to school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ack to school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ack to school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ack to school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rayons">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s">
      <a:majorFont>
        <a:latin typeface="Comic Sans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amari</Template>
  <TotalTime>1995</TotalTime>
  <Words>6594</Words>
  <Application>Microsoft Office PowerPoint</Application>
  <PresentationFormat>On-screen Show (4:3)</PresentationFormat>
  <Paragraphs>467</Paragraphs>
  <Slides>48</Slides>
  <Notes>2</Notes>
  <HiddenSlides>0</HiddenSlides>
  <MMClips>0</MMClips>
  <ScaleCrop>false</ScaleCrop>
  <HeadingPairs>
    <vt:vector size="6" baseType="variant">
      <vt:variant>
        <vt:lpstr>Fonts Used</vt:lpstr>
      </vt:variant>
      <vt:variant>
        <vt:i4>16</vt:i4>
      </vt:variant>
      <vt:variant>
        <vt:lpstr>Theme</vt:lpstr>
      </vt:variant>
      <vt:variant>
        <vt:i4>5</vt:i4>
      </vt:variant>
      <vt:variant>
        <vt:lpstr>Slide Titles</vt:lpstr>
      </vt:variant>
      <vt:variant>
        <vt:i4>48</vt:i4>
      </vt:variant>
    </vt:vector>
  </HeadingPairs>
  <TitlesOfParts>
    <vt:vector size="69" baseType="lpstr">
      <vt:lpstr>Arial</vt:lpstr>
      <vt:lpstr>B Homa</vt:lpstr>
      <vt:lpstr>B Jadid</vt:lpstr>
      <vt:lpstr>B Nazanin</vt:lpstr>
      <vt:lpstr>B Titr</vt:lpstr>
      <vt:lpstr>B Traffic</vt:lpstr>
      <vt:lpstr>B Zar</vt:lpstr>
      <vt:lpstr>Calibri</vt:lpstr>
      <vt:lpstr>Comic Sans MS</vt:lpstr>
      <vt:lpstr>Courier New</vt:lpstr>
      <vt:lpstr>Franklin Gothic Book</vt:lpstr>
      <vt:lpstr>Franklin Gothic Medium</vt:lpstr>
      <vt:lpstr>Symbol</vt:lpstr>
      <vt:lpstr>Times New Roman</vt:lpstr>
      <vt:lpstr>Tunga</vt:lpstr>
      <vt:lpstr>Wingdings</vt:lpstr>
      <vt:lpstr>1_White Template with yellow-magenta Segoe_TP10286788</vt:lpstr>
      <vt:lpstr>White with Courier font for code slides</vt:lpstr>
      <vt:lpstr>Back to school presentation</vt:lpstr>
      <vt:lpstr>Crayons</vt:lpstr>
      <vt:lpstr>Angles</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MRT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mobina</dc:creator>
  <cp:lastModifiedBy>me</cp:lastModifiedBy>
  <cp:revision>320</cp:revision>
  <dcterms:created xsi:type="dcterms:W3CDTF">2014-08-20T18:08:18Z</dcterms:created>
  <dcterms:modified xsi:type="dcterms:W3CDTF">2017-01-02T04:15:28Z</dcterms:modified>
</cp:coreProperties>
</file>